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Lst>
  <p:sldSz cx="18288000" cy="10287000"/>
  <p:notesSz cx="6858000" cy="9144000"/>
  <p:embeddedFontLst>
    <p:embeddedFont>
      <p:font typeface="Fredoka" panose="020B0604020202020204" charset="0"/>
      <p:regular r:id="rId70"/>
    </p:embeddedFont>
    <p:embeddedFont>
      <p:font typeface="Playfair Display" panose="00000500000000000000" pitchFamily="2" charset="0"/>
      <p:regular r:id="rId71"/>
      <p:bold r:id="rId72"/>
      <p:italic r:id="rId73"/>
      <p:boldItalic r:id="rId74"/>
    </p:embeddedFont>
    <p:embeddedFont>
      <p:font typeface="Playfair Display Bold" panose="020B0604020202020204" charset="0"/>
      <p:regular r:id="rId75"/>
    </p:embeddedFont>
    <p:embeddedFont>
      <p:font typeface="Public Sans" panose="020B0604020202020204" charset="0"/>
      <p:regular r:id="rId76"/>
    </p:embeddedFont>
    <p:embeddedFont>
      <p:font typeface="Public Sans Bold" panose="020B0604020202020204" charset="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nt Gupta" userId="b2296603348829ee" providerId="LiveId" clId="{AEC129EF-A041-47ED-9E93-669C3A36AB86}"/>
    <pc:docChg chg="modSld">
      <pc:chgData name="Siddhant Gupta" userId="b2296603348829ee" providerId="LiveId" clId="{AEC129EF-A041-47ED-9E93-669C3A36AB86}" dt="2024-04-17T17:27:23.479" v="30" actId="20577"/>
      <pc:docMkLst>
        <pc:docMk/>
      </pc:docMkLst>
      <pc:sldChg chg="modSp mod">
        <pc:chgData name="Siddhant Gupta" userId="b2296603348829ee" providerId="LiveId" clId="{AEC129EF-A041-47ED-9E93-669C3A36AB86}" dt="2024-04-17T17:24:52.974" v="0" actId="14100"/>
        <pc:sldMkLst>
          <pc:docMk/>
          <pc:sldMk cId="0" sldId="258"/>
        </pc:sldMkLst>
        <pc:spChg chg="mod">
          <ac:chgData name="Siddhant Gupta" userId="b2296603348829ee" providerId="LiveId" clId="{AEC129EF-A041-47ED-9E93-669C3A36AB86}" dt="2024-04-17T17:24:52.974" v="0" actId="14100"/>
          <ac:spMkLst>
            <pc:docMk/>
            <pc:sldMk cId="0" sldId="258"/>
            <ac:spMk id="3" creationId="{00000000-0000-0000-0000-000000000000}"/>
          </ac:spMkLst>
        </pc:spChg>
      </pc:sldChg>
      <pc:sldChg chg="modSp mod">
        <pc:chgData name="Siddhant Gupta" userId="b2296603348829ee" providerId="LiveId" clId="{AEC129EF-A041-47ED-9E93-669C3A36AB86}" dt="2024-04-17T17:27:23.479" v="30" actId="20577"/>
        <pc:sldMkLst>
          <pc:docMk/>
          <pc:sldMk cId="0" sldId="260"/>
        </pc:sldMkLst>
        <pc:spChg chg="mod">
          <ac:chgData name="Siddhant Gupta" userId="b2296603348829ee" providerId="LiveId" clId="{AEC129EF-A041-47ED-9E93-669C3A36AB86}" dt="2024-04-17T17:27:23.479" v="30" actId="20577"/>
          <ac:spMkLst>
            <pc:docMk/>
            <pc:sldMk cId="0" sldId="260"/>
            <ac:spMk id="4" creationId="{00000000-0000-0000-0000-000000000000}"/>
          </ac:spMkLst>
        </pc:spChg>
      </pc:sldChg>
    </pc:docChg>
  </pc:docChgLst>
  <pc:docChgLst>
    <pc:chgData name="Dishant Patel" userId="bf33c2dfda6a6863" providerId="LiveId" clId="{CFA02D40-1E15-4BCD-8F23-07F66EBDFCEF}"/>
    <pc:docChg chg="modSld">
      <pc:chgData name="Dishant Patel" userId="bf33c2dfda6a6863" providerId="LiveId" clId="{CFA02D40-1E15-4BCD-8F23-07F66EBDFCEF}" dt="2024-04-17T17:34:53.639" v="11" actId="20577"/>
      <pc:docMkLst>
        <pc:docMk/>
      </pc:docMkLst>
      <pc:sldChg chg="modSp mod">
        <pc:chgData name="Dishant Patel" userId="bf33c2dfda6a6863" providerId="LiveId" clId="{CFA02D40-1E15-4BCD-8F23-07F66EBDFCEF}" dt="2024-04-17T17:34:53.639" v="11" actId="20577"/>
        <pc:sldMkLst>
          <pc:docMk/>
          <pc:sldMk cId="0" sldId="256"/>
        </pc:sldMkLst>
        <pc:spChg chg="mod">
          <ac:chgData name="Dishant Patel" userId="bf33c2dfda6a6863" providerId="LiveId" clId="{CFA02D40-1E15-4BCD-8F23-07F66EBDFCEF}" dt="2024-04-17T17:34:53.639" v="11" actId="20577"/>
          <ac:spMkLst>
            <pc:docMk/>
            <pc:sldMk cId="0" sldId="256"/>
            <ac:spMk id="6" creationId="{00000000-0000-0000-0000-000000000000}"/>
          </ac:spMkLst>
        </pc:spChg>
      </pc:sldChg>
      <pc:sldChg chg="modSp mod">
        <pc:chgData name="Dishant Patel" userId="bf33c2dfda6a6863" providerId="LiveId" clId="{CFA02D40-1E15-4BCD-8F23-07F66EBDFCEF}" dt="2024-04-17T17:34:36.699" v="10" actId="20577"/>
        <pc:sldMkLst>
          <pc:docMk/>
          <pc:sldMk cId="0" sldId="324"/>
        </pc:sldMkLst>
        <pc:spChg chg="mod">
          <ac:chgData name="Dishant Patel" userId="bf33c2dfda6a6863" providerId="LiveId" clId="{CFA02D40-1E15-4BCD-8F23-07F66EBDFCEF}" dt="2024-04-17T17:34:36.699" v="10" actId="20577"/>
          <ac:spMkLst>
            <pc:docMk/>
            <pc:sldMk cId="0" sldId="324"/>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hyperlink" Target="https://www.researchgate.net/publication/23826835_Low_Density_Parity_Check_Codes_Bandwidth_Efficient_Chann"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archive.org/details/DigitalCommunicationsByJohnProakis4thEdition/page/n187/mode/2up" TargetMode="External"/><Relationship Id="rId2" Type="http://schemas.openxmlformats.org/officeDocument/2006/relationships/hyperlink" Target="https://uweb.engr.arizona.edu/~ece506/readings/project-reading/5-ldpc/LDPC_Intro.pdf" TargetMode="External"/><Relationship Id="rId1" Type="http://schemas.openxmlformats.org/officeDocument/2006/relationships/slideLayout" Target="../slideLayouts/slideLayout7.xml"/><Relationship Id="rId5" Type="http://schemas.openxmlformats.org/officeDocument/2006/relationships/hyperlink" Target="https://www.researchgate.net/publication/23826835_Low_Density_Parity_Check_Codes_Bandwidth_Efficient_Channel_Coding?enrichId=rgreq-1122e94887f5a4d023994907db5db71e-XXX&amp;enrichSource=Y292ZXJQYWdlOzIzODI2ODM1O0FTOjI1OTE1Mjg1MzMzNjA2NkAxNDM4Nzk4MjYzMzYz&amp;el=1_x_2&amp;_esc=publicationCoverPdf" TargetMode="External"/><Relationship Id="rId4" Type="http://schemas.openxmlformats.org/officeDocument/2006/relationships/hyperlink" Target="https://www.youtube.com/playlist?list=PLyqSpQzTE6M81HJ26ZaNv0V3ROBrcv-Kc"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4167378" y="673606"/>
            <a:ext cx="2870544" cy="2770075"/>
          </a:xfrm>
          <a:custGeom>
            <a:avLst/>
            <a:gdLst/>
            <a:ahLst/>
            <a:cxnLst/>
            <a:rect l="l" t="t" r="r" b="b"/>
            <a:pathLst>
              <a:path w="2870544" h="2770075">
                <a:moveTo>
                  <a:pt x="0" y="0"/>
                </a:moveTo>
                <a:lnTo>
                  <a:pt x="2870543" y="0"/>
                </a:lnTo>
                <a:lnTo>
                  <a:pt x="2870543" y="2770075"/>
                </a:lnTo>
                <a:lnTo>
                  <a:pt x="0" y="2770075"/>
                </a:lnTo>
                <a:lnTo>
                  <a:pt x="0" y="0"/>
                </a:lnTo>
                <a:close/>
              </a:path>
            </a:pathLst>
          </a:custGeom>
          <a:blipFill>
            <a:blip r:embed="rId2"/>
            <a:stretch>
              <a:fillRect/>
            </a:stretch>
          </a:blipFill>
        </p:spPr>
      </p:sp>
      <p:sp>
        <p:nvSpPr>
          <p:cNvPr id="4" name="TextBox 4"/>
          <p:cNvSpPr txBox="1"/>
          <p:nvPr/>
        </p:nvSpPr>
        <p:spPr>
          <a:xfrm>
            <a:off x="1006882" y="4728792"/>
            <a:ext cx="16230600" cy="651099"/>
          </a:xfrm>
          <a:prstGeom prst="rect">
            <a:avLst/>
          </a:prstGeom>
        </p:spPr>
        <p:txBody>
          <a:bodyPr lIns="0" tIns="0" rIns="0" bIns="0" rtlCol="0" anchor="t">
            <a:spAutoFit/>
          </a:bodyPr>
          <a:lstStyle/>
          <a:p>
            <a:pPr>
              <a:lnSpc>
                <a:spcPts val="5200"/>
              </a:lnSpc>
              <a:spcBef>
                <a:spcPct val="0"/>
              </a:spcBef>
            </a:pPr>
            <a:r>
              <a:rPr lang="en-US" sz="3714" spc="843" dirty="0">
                <a:solidFill>
                  <a:srgbClr val="2B2C30"/>
                </a:solidFill>
                <a:latin typeface="Public Sans Bold"/>
              </a:rPr>
              <a:t>DECODING FOR 5G NR</a:t>
            </a:r>
          </a:p>
        </p:txBody>
      </p:sp>
      <p:sp>
        <p:nvSpPr>
          <p:cNvPr id="5" name="TextBox 5"/>
          <p:cNvSpPr txBox="1"/>
          <p:nvPr/>
        </p:nvSpPr>
        <p:spPr>
          <a:xfrm>
            <a:off x="850974" y="2332416"/>
            <a:ext cx="16408332" cy="2084083"/>
          </a:xfrm>
          <a:prstGeom prst="rect">
            <a:avLst/>
          </a:prstGeom>
        </p:spPr>
        <p:txBody>
          <a:bodyPr lIns="0" tIns="0" rIns="0" bIns="0" rtlCol="0" anchor="t">
            <a:spAutoFit/>
          </a:bodyPr>
          <a:lstStyle/>
          <a:p>
            <a:pPr>
              <a:lnSpc>
                <a:spcPts val="15250"/>
              </a:lnSpc>
            </a:pPr>
            <a:r>
              <a:rPr lang="en-US" sz="16758" spc="83">
                <a:solidFill>
                  <a:srgbClr val="2B2C30"/>
                </a:solidFill>
                <a:latin typeface="Playfair Display"/>
              </a:rPr>
              <a:t>LDPC</a:t>
            </a:r>
          </a:p>
        </p:txBody>
      </p:sp>
      <p:sp>
        <p:nvSpPr>
          <p:cNvPr id="6" name="TextBox 6"/>
          <p:cNvSpPr txBox="1"/>
          <p:nvPr/>
        </p:nvSpPr>
        <p:spPr>
          <a:xfrm>
            <a:off x="1028700" y="7164705"/>
            <a:ext cx="16230606" cy="2179320"/>
          </a:xfrm>
          <a:prstGeom prst="rect">
            <a:avLst/>
          </a:prstGeom>
        </p:spPr>
        <p:txBody>
          <a:bodyPr lIns="0" tIns="0" rIns="0" bIns="0" rtlCol="0" anchor="t">
            <a:spAutoFit/>
          </a:bodyPr>
          <a:lstStyle/>
          <a:p>
            <a:pPr>
              <a:lnSpc>
                <a:spcPts val="3450"/>
              </a:lnSpc>
            </a:pPr>
            <a:r>
              <a:rPr lang="en-US" sz="2300" dirty="0">
                <a:solidFill>
                  <a:srgbClr val="2B2C30"/>
                </a:solidFill>
                <a:latin typeface="Public Sans"/>
              </a:rPr>
              <a:t>Lab Group-4 (Subgroup-2)</a:t>
            </a:r>
          </a:p>
          <a:p>
            <a:pPr>
              <a:lnSpc>
                <a:spcPts val="3450"/>
              </a:lnSpc>
            </a:pPr>
            <a:r>
              <a:rPr lang="en-US" sz="2300" dirty="0">
                <a:solidFill>
                  <a:srgbClr val="2B2C30"/>
                </a:solidFill>
                <a:latin typeface="Public Sans"/>
              </a:rPr>
              <a:t>Mentor TA : Khushi Shah</a:t>
            </a:r>
          </a:p>
          <a:p>
            <a:pPr>
              <a:lnSpc>
                <a:spcPts val="3450"/>
              </a:lnSpc>
            </a:pPr>
            <a:r>
              <a:rPr lang="en-US" sz="2300" dirty="0">
                <a:solidFill>
                  <a:srgbClr val="2B2C30"/>
                </a:solidFill>
                <a:latin typeface="Public Sans"/>
              </a:rPr>
              <a:t>Professor : Yash Vasavada</a:t>
            </a:r>
          </a:p>
          <a:p>
            <a:pPr>
              <a:lnSpc>
                <a:spcPts val="3450"/>
              </a:lnSpc>
            </a:pPr>
            <a:r>
              <a:rPr lang="en-US" sz="2300" dirty="0">
                <a:solidFill>
                  <a:srgbClr val="2B2C30"/>
                </a:solidFill>
                <a:latin typeface="Public Sans"/>
              </a:rPr>
              <a:t>Course : CT-216 (INTRODUCTION TO COMMUNICATION SYSTEMS)</a:t>
            </a:r>
          </a:p>
          <a:p>
            <a:pPr>
              <a:lnSpc>
                <a:spcPts val="3450"/>
              </a:lnSpc>
            </a:pPr>
            <a:endParaRPr lang="en-US" sz="2300" dirty="0">
              <a:solidFill>
                <a:srgbClr val="2B2C30"/>
              </a:solidFill>
              <a:latin typeface="Public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591120"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GRAPHICAL REPRESENTATION</a:t>
            </a:r>
          </a:p>
        </p:txBody>
      </p:sp>
      <p:sp>
        <p:nvSpPr>
          <p:cNvPr id="3" name="AutoShape 3"/>
          <p:cNvSpPr/>
          <p:nvPr/>
        </p:nvSpPr>
        <p:spPr>
          <a:xfrm flipV="1">
            <a:off x="442566" y="1689487"/>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461621" y="2232851"/>
            <a:ext cx="8882456" cy="7757026"/>
          </a:xfrm>
          <a:prstGeom prst="rect">
            <a:avLst/>
          </a:prstGeom>
        </p:spPr>
        <p:txBody>
          <a:bodyPr lIns="0" tIns="0" rIns="0" bIns="0" rtlCol="0" anchor="t">
            <a:spAutoFit/>
          </a:bodyPr>
          <a:lstStyle/>
          <a:p>
            <a:pPr>
              <a:lnSpc>
                <a:spcPts val="4392"/>
              </a:lnSpc>
            </a:pPr>
            <a:r>
              <a:rPr lang="en-US" sz="3137">
                <a:solidFill>
                  <a:srgbClr val="2B2C30"/>
                </a:solidFill>
                <a:latin typeface="Public Sans Bold"/>
              </a:rPr>
              <a:t>T</a:t>
            </a:r>
            <a:r>
              <a:rPr lang="en-US" sz="3137">
                <a:solidFill>
                  <a:srgbClr val="2B2C30"/>
                </a:solidFill>
                <a:latin typeface="Public Sans"/>
              </a:rPr>
              <a:t>anner introduced an effective graphical representation for LDPC Tanner codes.Tanner graphs are bipartite graphs. That means that the nodes of the graph are separated into two distinctive sets and edges are only connecting nodes of two different types. The two types of nodes in a Tanner graph are called variable nodes (v-nodes) and check nodes (c-nodes).</a:t>
            </a:r>
          </a:p>
          <a:p>
            <a:pPr>
              <a:lnSpc>
                <a:spcPts val="4392"/>
              </a:lnSpc>
            </a:pPr>
            <a:r>
              <a:rPr lang="en-US" sz="3137">
                <a:solidFill>
                  <a:srgbClr val="2B2C30"/>
                </a:solidFill>
                <a:latin typeface="Public Sans"/>
              </a:rPr>
              <a:t>The creation of such a graph is rather straight forward. It consists of n check nodes (the number of parity bits) and m variable nodes (the number of bits in a codeword). Check node fi is connected to variable node cj if the element hij of H is a 1.</a:t>
            </a:r>
          </a:p>
        </p:txBody>
      </p:sp>
      <p:grpSp>
        <p:nvGrpSpPr>
          <p:cNvPr id="5" name="Group 5"/>
          <p:cNvGrpSpPr/>
          <p:nvPr/>
        </p:nvGrpSpPr>
        <p:grpSpPr>
          <a:xfrm>
            <a:off x="9722567" y="2194251"/>
            <a:ext cx="7536733" cy="3950450"/>
            <a:chOff x="0" y="0"/>
            <a:chExt cx="2292368" cy="1201566"/>
          </a:xfrm>
        </p:grpSpPr>
        <p:sp>
          <p:nvSpPr>
            <p:cNvPr id="6" name="Freeform 6"/>
            <p:cNvSpPr/>
            <p:nvPr/>
          </p:nvSpPr>
          <p:spPr>
            <a:xfrm>
              <a:off x="0" y="0"/>
              <a:ext cx="2292368" cy="1201566"/>
            </a:xfrm>
            <a:custGeom>
              <a:avLst/>
              <a:gdLst/>
              <a:ahLst/>
              <a:cxnLst/>
              <a:rect l="l" t="t" r="r" b="b"/>
              <a:pathLst>
                <a:path w="2292368" h="1201566">
                  <a:moveTo>
                    <a:pt x="0" y="0"/>
                  </a:moveTo>
                  <a:lnTo>
                    <a:pt x="2292368" y="0"/>
                  </a:lnTo>
                  <a:lnTo>
                    <a:pt x="2292368" y="1201566"/>
                  </a:lnTo>
                  <a:lnTo>
                    <a:pt x="0" y="1201566"/>
                  </a:lnTo>
                  <a:close/>
                </a:path>
              </a:pathLst>
            </a:custGeom>
            <a:solidFill>
              <a:srgbClr val="000000">
                <a:alpha val="0"/>
              </a:srgbClr>
            </a:solidFill>
            <a:ln w="9525" cap="sq">
              <a:solidFill>
                <a:srgbClr val="2B2C30"/>
              </a:solidFill>
              <a:prstDash val="solid"/>
              <a:miter/>
            </a:ln>
          </p:spPr>
        </p:sp>
        <p:sp>
          <p:nvSpPr>
            <p:cNvPr id="7" name="TextBox 7"/>
            <p:cNvSpPr txBox="1"/>
            <p:nvPr/>
          </p:nvSpPr>
          <p:spPr>
            <a:xfrm>
              <a:off x="0" y="-28575"/>
              <a:ext cx="2292368" cy="1230141"/>
            </a:xfrm>
            <a:prstGeom prst="rect">
              <a:avLst/>
            </a:prstGeom>
          </p:spPr>
          <p:txBody>
            <a:bodyPr lIns="68580" tIns="68580" rIns="68580" bIns="68580" rtlCol="0" anchor="ctr"/>
            <a:lstStyle/>
            <a:p>
              <a:pPr algn="ctr">
                <a:lnSpc>
                  <a:spcPts val="1889"/>
                </a:lnSpc>
              </a:pPr>
              <a:endParaRPr/>
            </a:p>
          </p:txBody>
        </p:sp>
      </p:grpSp>
      <p:grpSp>
        <p:nvGrpSpPr>
          <p:cNvPr id="8" name="Group 8"/>
          <p:cNvGrpSpPr/>
          <p:nvPr/>
        </p:nvGrpSpPr>
        <p:grpSpPr>
          <a:xfrm>
            <a:off x="10333265" y="2522264"/>
            <a:ext cx="6368481" cy="3135964"/>
            <a:chOff x="0" y="0"/>
            <a:chExt cx="8491308" cy="4181285"/>
          </a:xfrm>
        </p:grpSpPr>
        <p:pic>
          <p:nvPicPr>
            <p:cNvPr id="9" name="Picture 9"/>
            <p:cNvPicPr>
              <a:picLocks noChangeAspect="1"/>
            </p:cNvPicPr>
            <p:nvPr/>
          </p:nvPicPr>
          <p:blipFill>
            <a:blip r:embed="rId2"/>
            <a:srcRect t="894" b="894"/>
            <a:stretch>
              <a:fillRect/>
            </a:stretch>
          </p:blipFill>
          <p:spPr>
            <a:xfrm>
              <a:off x="0" y="0"/>
              <a:ext cx="8491308" cy="4181285"/>
            </a:xfrm>
            <a:prstGeom prst="rect">
              <a:avLst/>
            </a:prstGeom>
          </p:spPr>
        </p:pic>
      </p:grpSp>
      <p:sp>
        <p:nvSpPr>
          <p:cNvPr id="10" name="TextBox 10"/>
          <p:cNvSpPr txBox="1"/>
          <p:nvPr/>
        </p:nvSpPr>
        <p:spPr>
          <a:xfrm>
            <a:off x="9722567" y="6595569"/>
            <a:ext cx="7536733" cy="2749233"/>
          </a:xfrm>
          <a:prstGeom prst="rect">
            <a:avLst/>
          </a:prstGeom>
        </p:spPr>
        <p:txBody>
          <a:bodyPr lIns="0" tIns="0" rIns="0" bIns="0" rtlCol="0" anchor="t">
            <a:spAutoFit/>
          </a:bodyPr>
          <a:lstStyle/>
          <a:p>
            <a:pPr marL="677386" lvl="1" indent="-338693">
              <a:lnSpc>
                <a:spcPts val="4392"/>
              </a:lnSpc>
              <a:buFont typeface="Arial"/>
              <a:buChar char="•"/>
            </a:pPr>
            <a:r>
              <a:rPr lang="en-US" sz="3137">
                <a:solidFill>
                  <a:srgbClr val="2B2C30"/>
                </a:solidFill>
                <a:latin typeface="Public Sans"/>
              </a:rPr>
              <a:t>Variable nodes = Columns</a:t>
            </a:r>
          </a:p>
          <a:p>
            <a:pPr marL="677386" lvl="1" indent="-338693">
              <a:lnSpc>
                <a:spcPts val="4392"/>
              </a:lnSpc>
              <a:buFont typeface="Arial"/>
              <a:buChar char="•"/>
            </a:pPr>
            <a:r>
              <a:rPr lang="en-US" sz="3137">
                <a:solidFill>
                  <a:srgbClr val="2B2C30"/>
                </a:solidFill>
                <a:latin typeface="Public Sans"/>
              </a:rPr>
              <a:t>Check nodes = Rows</a:t>
            </a:r>
          </a:p>
          <a:p>
            <a:pPr marL="677386" lvl="1" indent="-338693">
              <a:lnSpc>
                <a:spcPts val="4392"/>
              </a:lnSpc>
              <a:buFont typeface="Arial"/>
              <a:buChar char="•"/>
            </a:pPr>
            <a:r>
              <a:rPr lang="en-US" sz="3137">
                <a:solidFill>
                  <a:srgbClr val="2B2C30"/>
                </a:solidFill>
                <a:latin typeface="Public Sans"/>
              </a:rPr>
              <a:t>Edges = 1's in H matrix</a:t>
            </a:r>
          </a:p>
          <a:p>
            <a:pPr marL="677386" lvl="1" indent="-338693">
              <a:lnSpc>
                <a:spcPts val="4392"/>
              </a:lnSpc>
              <a:buFont typeface="Arial"/>
              <a:buChar char="•"/>
            </a:pPr>
            <a:r>
              <a:rPr lang="en-US" sz="3137">
                <a:solidFill>
                  <a:srgbClr val="2B2C30"/>
                </a:solidFill>
                <a:latin typeface="Public Sans"/>
              </a:rPr>
              <a:t>Degree of VNs = weight of column</a:t>
            </a:r>
          </a:p>
          <a:p>
            <a:pPr marL="677386" lvl="1" indent="-338693">
              <a:lnSpc>
                <a:spcPts val="4392"/>
              </a:lnSpc>
              <a:buFont typeface="Arial"/>
              <a:buChar char="•"/>
            </a:pPr>
            <a:r>
              <a:rPr lang="en-US" sz="3137">
                <a:solidFill>
                  <a:srgbClr val="2B2C30"/>
                </a:solidFill>
                <a:latin typeface="Public Sans"/>
              </a:rPr>
              <a:t>Degree of CNs = weight of row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1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LDPC CODES IN STANDARDS</a:t>
            </a:r>
          </a:p>
        </p:txBody>
      </p:sp>
      <p:sp>
        <p:nvSpPr>
          <p:cNvPr id="3" name="AutoShape 3"/>
          <p:cNvSpPr/>
          <p:nvPr/>
        </p:nvSpPr>
        <p:spPr>
          <a:xfrm flipV="1">
            <a:off x="1028711" y="1689487"/>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423521" y="2213801"/>
            <a:ext cx="16230600" cy="6281579"/>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2B2C30"/>
                </a:solidFill>
                <a:latin typeface="Public Sans"/>
              </a:rPr>
              <a:t>Protograph Construction</a:t>
            </a:r>
          </a:p>
          <a:p>
            <a:pPr>
              <a:lnSpc>
                <a:spcPts val="5599"/>
              </a:lnSpc>
            </a:pPr>
            <a:endParaRPr lang="en-US" sz="3999">
              <a:solidFill>
                <a:srgbClr val="2B2C30"/>
              </a:solidFill>
              <a:latin typeface="Public Sans"/>
            </a:endParaRPr>
          </a:p>
          <a:p>
            <a:pPr>
              <a:lnSpc>
                <a:spcPts val="5599"/>
              </a:lnSpc>
            </a:pPr>
            <a:endParaRPr lang="en-US" sz="3999">
              <a:solidFill>
                <a:srgbClr val="2B2C30"/>
              </a:solidFill>
              <a:latin typeface="Public Sans"/>
            </a:endParaRPr>
          </a:p>
          <a:p>
            <a:pPr>
              <a:lnSpc>
                <a:spcPts val="4392"/>
              </a:lnSpc>
            </a:pPr>
            <a:endParaRPr lang="en-US" sz="3999">
              <a:solidFill>
                <a:srgbClr val="2B2C30"/>
              </a:solidFill>
              <a:latin typeface="Public Sans"/>
            </a:endParaRPr>
          </a:p>
          <a:p>
            <a:pPr>
              <a:lnSpc>
                <a:spcPts val="5599"/>
              </a:lnSpc>
            </a:pPr>
            <a:endParaRPr lang="en-US" sz="3999">
              <a:solidFill>
                <a:srgbClr val="2B2C30"/>
              </a:solidFill>
              <a:latin typeface="Public Sans"/>
            </a:endParaRPr>
          </a:p>
          <a:p>
            <a:pPr marL="863599" lvl="1" indent="-431800">
              <a:lnSpc>
                <a:spcPts val="5599"/>
              </a:lnSpc>
              <a:buFont typeface="Arial"/>
              <a:buChar char="•"/>
            </a:pPr>
            <a:r>
              <a:rPr lang="en-US" sz="3999">
                <a:solidFill>
                  <a:srgbClr val="2B2C30"/>
                </a:solidFill>
                <a:latin typeface="Public Sans"/>
              </a:rPr>
              <a:t>5G NR Standard</a:t>
            </a:r>
          </a:p>
          <a:p>
            <a:pPr>
              <a:lnSpc>
                <a:spcPts val="4392"/>
              </a:lnSpc>
            </a:pPr>
            <a:endParaRPr lang="en-US" sz="3999">
              <a:solidFill>
                <a:srgbClr val="2B2C30"/>
              </a:solidFill>
              <a:latin typeface="Public Sans"/>
            </a:endParaRPr>
          </a:p>
          <a:p>
            <a:pPr>
              <a:lnSpc>
                <a:spcPts val="4392"/>
              </a:lnSpc>
            </a:pPr>
            <a:endParaRPr lang="en-US" sz="3999">
              <a:solidFill>
                <a:srgbClr val="2B2C30"/>
              </a:solidFill>
              <a:latin typeface="Public Sans"/>
            </a:endParaRPr>
          </a:p>
          <a:p>
            <a:pPr>
              <a:lnSpc>
                <a:spcPts val="4392"/>
              </a:lnSpc>
            </a:pPr>
            <a:endParaRPr lang="en-US" sz="3999">
              <a:solidFill>
                <a:srgbClr val="2B2C30"/>
              </a:solidFill>
              <a:latin typeface="Public Sans"/>
            </a:endParaRPr>
          </a:p>
          <a:p>
            <a:pPr>
              <a:lnSpc>
                <a:spcPts val="4392"/>
              </a:lnSpc>
            </a:pPr>
            <a:endParaRPr lang="en-US" sz="3999">
              <a:solidFill>
                <a:srgbClr val="2B2C30"/>
              </a:solidFill>
              <a:latin typeface="Public Sans"/>
            </a:endParaRPr>
          </a:p>
        </p:txBody>
      </p:sp>
      <p:sp>
        <p:nvSpPr>
          <p:cNvPr id="5" name="TextBox 5"/>
          <p:cNvSpPr txBox="1"/>
          <p:nvPr/>
        </p:nvSpPr>
        <p:spPr>
          <a:xfrm>
            <a:off x="971550" y="3037463"/>
            <a:ext cx="15625421" cy="1854200"/>
          </a:xfrm>
          <a:prstGeom prst="rect">
            <a:avLst/>
          </a:prstGeom>
        </p:spPr>
        <p:txBody>
          <a:bodyPr lIns="0" tIns="0" rIns="0" bIns="0" rtlCol="0" anchor="t">
            <a:spAutoFit/>
          </a:bodyPr>
          <a:lstStyle/>
          <a:p>
            <a:pPr marL="755651" lvl="1" indent="-377825">
              <a:lnSpc>
                <a:spcPts val="4900"/>
              </a:lnSpc>
              <a:buAutoNum type="arabicPeriod"/>
            </a:pPr>
            <a:r>
              <a:rPr lang="en-US" sz="3500">
                <a:solidFill>
                  <a:srgbClr val="2B2C30"/>
                </a:solidFill>
                <a:latin typeface="Public Sans"/>
              </a:rPr>
              <a:t>Base graphs for LDPC codes</a:t>
            </a:r>
          </a:p>
          <a:p>
            <a:pPr marL="755651" lvl="1" indent="-377825">
              <a:lnSpc>
                <a:spcPts val="4900"/>
              </a:lnSpc>
              <a:buAutoNum type="arabicPeriod"/>
            </a:pPr>
            <a:r>
              <a:rPr lang="en-US" sz="3500">
                <a:solidFill>
                  <a:srgbClr val="2B2C30"/>
                </a:solidFill>
                <a:latin typeface="Public Sans"/>
              </a:rPr>
              <a:t>Expanded by right shift permutation matrices</a:t>
            </a:r>
          </a:p>
          <a:p>
            <a:pPr marL="755651" lvl="1" indent="-377825">
              <a:lnSpc>
                <a:spcPts val="4900"/>
              </a:lnSpc>
              <a:buAutoNum type="arabicPeriod"/>
            </a:pPr>
            <a:r>
              <a:rPr lang="en-US" sz="3500">
                <a:solidFill>
                  <a:srgbClr val="2B2C30"/>
                </a:solidFill>
                <a:latin typeface="Public Sans"/>
              </a:rPr>
              <a:t>Optimized for Performance vs Complexity</a:t>
            </a:r>
          </a:p>
        </p:txBody>
      </p:sp>
      <p:sp>
        <p:nvSpPr>
          <p:cNvPr id="6" name="TextBox 6"/>
          <p:cNvSpPr txBox="1"/>
          <p:nvPr/>
        </p:nvSpPr>
        <p:spPr>
          <a:xfrm>
            <a:off x="1028700" y="6411293"/>
            <a:ext cx="15625421" cy="1854200"/>
          </a:xfrm>
          <a:prstGeom prst="rect">
            <a:avLst/>
          </a:prstGeom>
        </p:spPr>
        <p:txBody>
          <a:bodyPr lIns="0" tIns="0" rIns="0" bIns="0" rtlCol="0" anchor="t">
            <a:spAutoFit/>
          </a:bodyPr>
          <a:lstStyle/>
          <a:p>
            <a:pPr marL="755651" lvl="1" indent="-377825">
              <a:lnSpc>
                <a:spcPts val="4900"/>
              </a:lnSpc>
              <a:buAutoNum type="arabicPeriod"/>
            </a:pPr>
            <a:r>
              <a:rPr lang="en-US" sz="3500">
                <a:solidFill>
                  <a:srgbClr val="2B2C30"/>
                </a:solidFill>
                <a:latin typeface="Public Sans"/>
              </a:rPr>
              <a:t>Two base graphs</a:t>
            </a:r>
          </a:p>
          <a:p>
            <a:pPr marL="755651" lvl="1" indent="-377825">
              <a:lnSpc>
                <a:spcPts val="4900"/>
              </a:lnSpc>
              <a:buAutoNum type="arabicPeriod"/>
            </a:pPr>
            <a:r>
              <a:rPr lang="en-US" sz="3500">
                <a:solidFill>
                  <a:srgbClr val="2B2C30"/>
                </a:solidFill>
                <a:latin typeface="Public Sans"/>
              </a:rPr>
              <a:t>Several expansions</a:t>
            </a:r>
          </a:p>
          <a:p>
            <a:pPr marL="755651" lvl="1" indent="-377825">
              <a:lnSpc>
                <a:spcPts val="4900"/>
              </a:lnSpc>
              <a:buAutoNum type="arabicPeriod"/>
            </a:pPr>
            <a:r>
              <a:rPr lang="en-US" sz="3500">
                <a:solidFill>
                  <a:srgbClr val="2B2C30"/>
                </a:solidFill>
                <a:latin typeface="Public Sans"/>
              </a:rPr>
              <a:t>Shortening and puncturing for multiple rates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423532" y="1689487"/>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423521" y="2213801"/>
            <a:ext cx="16230600" cy="8377079"/>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2B2C30"/>
                </a:solidFill>
                <a:latin typeface="Public Sans"/>
              </a:rPr>
              <a:t>Two base matrices:</a:t>
            </a:r>
          </a:p>
          <a:p>
            <a:pPr>
              <a:lnSpc>
                <a:spcPts val="5599"/>
              </a:lnSpc>
            </a:pPr>
            <a:endParaRPr lang="en-US" sz="3999">
              <a:solidFill>
                <a:srgbClr val="2B2C30"/>
              </a:solidFill>
              <a:latin typeface="Public Sans"/>
            </a:endParaRPr>
          </a:p>
          <a:p>
            <a:pPr marL="863599" lvl="1" indent="-431800">
              <a:lnSpc>
                <a:spcPts val="5599"/>
              </a:lnSpc>
              <a:buFont typeface="Arial"/>
              <a:buChar char="•"/>
            </a:pPr>
            <a:r>
              <a:rPr lang="en-US" sz="3999">
                <a:solidFill>
                  <a:srgbClr val="2B2C30"/>
                </a:solidFill>
                <a:latin typeface="Public Sans"/>
              </a:rPr>
              <a:t>Block structure of base matrices</a:t>
            </a:r>
          </a:p>
          <a:p>
            <a:pPr>
              <a:lnSpc>
                <a:spcPts val="4900"/>
              </a:lnSpc>
            </a:pPr>
            <a:r>
              <a:rPr lang="en-US" sz="3500">
                <a:solidFill>
                  <a:srgbClr val="2B2C30"/>
                </a:solidFill>
                <a:latin typeface="Public Sans"/>
              </a:rPr>
              <a:t>                   A E O</a:t>
            </a:r>
          </a:p>
          <a:p>
            <a:pPr>
              <a:lnSpc>
                <a:spcPts val="4900"/>
              </a:lnSpc>
            </a:pPr>
            <a:r>
              <a:rPr lang="en-US" sz="3500">
                <a:solidFill>
                  <a:srgbClr val="2B2C30"/>
                </a:solidFill>
                <a:latin typeface="Public Sans"/>
              </a:rPr>
              <a:t>                   B C I</a:t>
            </a:r>
          </a:p>
          <a:p>
            <a:pPr marL="863599" lvl="1" indent="-431800">
              <a:lnSpc>
                <a:spcPts val="5599"/>
              </a:lnSpc>
              <a:buFont typeface="Arial"/>
              <a:buChar char="•"/>
            </a:pPr>
            <a:r>
              <a:rPr lang="en-US" sz="3999">
                <a:solidFill>
                  <a:srgbClr val="2B2C30"/>
                </a:solidFill>
                <a:latin typeface="Public Sans"/>
              </a:rPr>
              <a:t>BG 1</a:t>
            </a:r>
          </a:p>
          <a:p>
            <a:pPr>
              <a:lnSpc>
                <a:spcPts val="5599"/>
              </a:lnSpc>
            </a:pPr>
            <a:endParaRPr lang="en-US" sz="3999">
              <a:solidFill>
                <a:srgbClr val="2B2C30"/>
              </a:solidFill>
              <a:latin typeface="Public Sans"/>
            </a:endParaRPr>
          </a:p>
          <a:p>
            <a:pPr>
              <a:lnSpc>
                <a:spcPts val="5599"/>
              </a:lnSpc>
            </a:pPr>
            <a:endParaRPr lang="en-US" sz="3999">
              <a:solidFill>
                <a:srgbClr val="2B2C30"/>
              </a:solidFill>
              <a:latin typeface="Public Sans"/>
            </a:endParaRPr>
          </a:p>
          <a:p>
            <a:pPr marL="863599" lvl="1" indent="-431800">
              <a:lnSpc>
                <a:spcPts val="5599"/>
              </a:lnSpc>
              <a:buFont typeface="Arial"/>
              <a:buChar char="•"/>
            </a:pPr>
            <a:r>
              <a:rPr lang="en-US" sz="3999">
                <a:solidFill>
                  <a:srgbClr val="2B2C30"/>
                </a:solidFill>
                <a:latin typeface="Public Sans"/>
              </a:rPr>
              <a:t>BG 2</a:t>
            </a:r>
          </a:p>
          <a:p>
            <a:pPr>
              <a:lnSpc>
                <a:spcPts val="4392"/>
              </a:lnSpc>
            </a:pPr>
            <a:endParaRPr lang="en-US" sz="3999">
              <a:solidFill>
                <a:srgbClr val="2B2C30"/>
              </a:solidFill>
              <a:latin typeface="Public Sans"/>
            </a:endParaRPr>
          </a:p>
          <a:p>
            <a:pPr>
              <a:lnSpc>
                <a:spcPts val="4392"/>
              </a:lnSpc>
            </a:pPr>
            <a:endParaRPr lang="en-US" sz="3999">
              <a:solidFill>
                <a:srgbClr val="2B2C30"/>
              </a:solidFill>
              <a:latin typeface="Public Sans"/>
            </a:endParaRPr>
          </a:p>
          <a:p>
            <a:pPr>
              <a:lnSpc>
                <a:spcPts val="4392"/>
              </a:lnSpc>
            </a:pPr>
            <a:endParaRPr lang="en-US" sz="3999">
              <a:solidFill>
                <a:srgbClr val="2B2C30"/>
              </a:solidFill>
              <a:latin typeface="Public Sans"/>
            </a:endParaRPr>
          </a:p>
          <a:p>
            <a:pPr>
              <a:lnSpc>
                <a:spcPts val="4392"/>
              </a:lnSpc>
            </a:pPr>
            <a:endParaRPr lang="en-US" sz="3999">
              <a:solidFill>
                <a:srgbClr val="2B2C30"/>
              </a:solidFill>
              <a:latin typeface="Public Sans"/>
            </a:endParaRPr>
          </a:p>
        </p:txBody>
      </p:sp>
      <p:sp>
        <p:nvSpPr>
          <p:cNvPr id="4" name="Freeform 4"/>
          <p:cNvSpPr/>
          <p:nvPr/>
        </p:nvSpPr>
        <p:spPr>
          <a:xfrm>
            <a:off x="2136873" y="4325059"/>
            <a:ext cx="316977" cy="1341055"/>
          </a:xfrm>
          <a:custGeom>
            <a:avLst/>
            <a:gdLst/>
            <a:ahLst/>
            <a:cxnLst/>
            <a:rect l="l" t="t" r="r" b="b"/>
            <a:pathLst>
              <a:path w="316977" h="1341055">
                <a:moveTo>
                  <a:pt x="0" y="0"/>
                </a:moveTo>
                <a:lnTo>
                  <a:pt x="316976" y="0"/>
                </a:lnTo>
                <a:lnTo>
                  <a:pt x="316976" y="1341055"/>
                </a:lnTo>
                <a:lnTo>
                  <a:pt x="0" y="1341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04471" y="1033626"/>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BASE MATRICES FOR LDPC 5G STANDARD</a:t>
            </a:r>
          </a:p>
        </p:txBody>
      </p:sp>
      <p:sp>
        <p:nvSpPr>
          <p:cNvPr id="6" name="TextBox 6"/>
          <p:cNvSpPr txBox="1"/>
          <p:nvPr/>
        </p:nvSpPr>
        <p:spPr>
          <a:xfrm>
            <a:off x="1009650" y="2965542"/>
            <a:ext cx="15625421" cy="615950"/>
          </a:xfrm>
          <a:prstGeom prst="rect">
            <a:avLst/>
          </a:prstGeom>
        </p:spPr>
        <p:txBody>
          <a:bodyPr lIns="0" tIns="0" rIns="0" bIns="0" rtlCol="0" anchor="t">
            <a:spAutoFit/>
          </a:bodyPr>
          <a:lstStyle/>
          <a:p>
            <a:pPr marL="755651" lvl="1" indent="-377825">
              <a:lnSpc>
                <a:spcPts val="4900"/>
              </a:lnSpc>
              <a:buAutoNum type="arabicPeriod"/>
            </a:pPr>
            <a:r>
              <a:rPr lang="en-US" sz="3500">
                <a:solidFill>
                  <a:srgbClr val="2B2C30"/>
                </a:solidFill>
                <a:latin typeface="Public Sans"/>
                <a:ea typeface="Public Sans"/>
              </a:rPr>
              <a:t>BG1: 46 × 68 &amp; BG2: 42 × 52</a:t>
            </a:r>
          </a:p>
        </p:txBody>
      </p:sp>
      <p:sp>
        <p:nvSpPr>
          <p:cNvPr id="7" name="TextBox 7"/>
          <p:cNvSpPr txBox="1"/>
          <p:nvPr/>
        </p:nvSpPr>
        <p:spPr>
          <a:xfrm>
            <a:off x="1009650" y="6323956"/>
            <a:ext cx="15625421" cy="12350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ea typeface="Public Sans"/>
              </a:rPr>
              <a:t>A: 4 × 22, E: 4 × 4, 0: 4 × 42 (All zeros)</a:t>
            </a:r>
          </a:p>
          <a:p>
            <a:pPr marL="755651" lvl="1" indent="-377825">
              <a:lnSpc>
                <a:spcPts val="4900"/>
              </a:lnSpc>
              <a:buFont typeface="Arial"/>
              <a:buChar char="•"/>
            </a:pPr>
            <a:r>
              <a:rPr lang="en-US" sz="3500">
                <a:solidFill>
                  <a:srgbClr val="2B2C30"/>
                </a:solidFill>
                <a:latin typeface="Public Sans"/>
                <a:ea typeface="Public Sans"/>
              </a:rPr>
              <a:t>B: 42 × 22, C: 42 × 4, I: 42 × 42 (Identity) </a:t>
            </a:r>
          </a:p>
        </p:txBody>
      </p:sp>
      <p:sp>
        <p:nvSpPr>
          <p:cNvPr id="8" name="TextBox 8"/>
          <p:cNvSpPr txBox="1"/>
          <p:nvPr/>
        </p:nvSpPr>
        <p:spPr>
          <a:xfrm>
            <a:off x="1028700" y="8418222"/>
            <a:ext cx="15625421" cy="12350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ea typeface="Public Sans"/>
              </a:rPr>
              <a:t>A: 4 × 10, E: 4 × 4, 0: 4 × 38 (All zeros)</a:t>
            </a:r>
          </a:p>
          <a:p>
            <a:pPr marL="755651" lvl="1" indent="-377825">
              <a:lnSpc>
                <a:spcPts val="4900"/>
              </a:lnSpc>
              <a:buFont typeface="Arial"/>
              <a:buChar char="•"/>
            </a:pPr>
            <a:r>
              <a:rPr lang="en-US" sz="3500">
                <a:solidFill>
                  <a:srgbClr val="2B2C30"/>
                </a:solidFill>
                <a:latin typeface="Public Sans"/>
                <a:ea typeface="Public Sans"/>
              </a:rPr>
              <a:t>B: 38 × 10, C: 38 × 4, I: 38 × 38 (Identity) </a:t>
            </a:r>
          </a:p>
        </p:txBody>
      </p:sp>
      <p:sp>
        <p:nvSpPr>
          <p:cNvPr id="9" name="Freeform 9"/>
          <p:cNvSpPr/>
          <p:nvPr/>
        </p:nvSpPr>
        <p:spPr>
          <a:xfrm rot="-10800000">
            <a:off x="3368087" y="4325059"/>
            <a:ext cx="316977" cy="1341055"/>
          </a:xfrm>
          <a:custGeom>
            <a:avLst/>
            <a:gdLst/>
            <a:ahLst/>
            <a:cxnLst/>
            <a:rect l="l" t="t" r="r" b="b"/>
            <a:pathLst>
              <a:path w="316977" h="1341055">
                <a:moveTo>
                  <a:pt x="0" y="0"/>
                </a:moveTo>
                <a:lnTo>
                  <a:pt x="316976" y="0"/>
                </a:lnTo>
                <a:lnTo>
                  <a:pt x="316976" y="1341055"/>
                </a:lnTo>
                <a:lnTo>
                  <a:pt x="0" y="1341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404471" y="1033626"/>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EXPANSION FACTOR: Z</a:t>
            </a:r>
          </a:p>
        </p:txBody>
      </p:sp>
      <p:sp>
        <p:nvSpPr>
          <p:cNvPr id="3" name="AutoShape 3"/>
          <p:cNvSpPr/>
          <p:nvPr/>
        </p:nvSpPr>
        <p:spPr>
          <a:xfrm flipV="1">
            <a:off x="404466" y="1689487"/>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423521" y="2213801"/>
            <a:ext cx="16230600" cy="7138829"/>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2B2C30"/>
                </a:solidFill>
                <a:latin typeface="Public Sans"/>
              </a:rPr>
              <a:t>Index and expansion factors</a:t>
            </a:r>
          </a:p>
          <a:p>
            <a:pPr>
              <a:lnSpc>
                <a:spcPts val="5599"/>
              </a:lnSpc>
            </a:pPr>
            <a:endParaRPr lang="en-US" sz="3999">
              <a:solidFill>
                <a:srgbClr val="2B2C30"/>
              </a:solidFill>
              <a:latin typeface="Public Sans"/>
            </a:endParaRPr>
          </a:p>
          <a:p>
            <a:pPr>
              <a:lnSpc>
                <a:spcPts val="5599"/>
              </a:lnSpc>
            </a:pPr>
            <a:endParaRPr lang="en-US" sz="3999">
              <a:solidFill>
                <a:srgbClr val="2B2C30"/>
              </a:solidFill>
              <a:latin typeface="Public Sans"/>
            </a:endParaRPr>
          </a:p>
          <a:p>
            <a:pPr>
              <a:lnSpc>
                <a:spcPts val="5599"/>
              </a:lnSpc>
            </a:pPr>
            <a:endParaRPr lang="en-US" sz="3999">
              <a:solidFill>
                <a:srgbClr val="2B2C30"/>
              </a:solidFill>
              <a:latin typeface="Public Sans"/>
            </a:endParaRPr>
          </a:p>
          <a:p>
            <a:pPr>
              <a:lnSpc>
                <a:spcPts val="5599"/>
              </a:lnSpc>
            </a:pPr>
            <a:endParaRPr lang="en-US" sz="3999">
              <a:solidFill>
                <a:srgbClr val="2B2C30"/>
              </a:solidFill>
              <a:latin typeface="Public Sans"/>
            </a:endParaRPr>
          </a:p>
          <a:p>
            <a:pPr>
              <a:lnSpc>
                <a:spcPts val="5599"/>
              </a:lnSpc>
            </a:pPr>
            <a:endParaRPr lang="en-US" sz="3999">
              <a:solidFill>
                <a:srgbClr val="2B2C30"/>
              </a:solidFill>
              <a:latin typeface="Public Sans"/>
            </a:endParaRPr>
          </a:p>
          <a:p>
            <a:pPr marL="863599" lvl="1" indent="-431800">
              <a:lnSpc>
                <a:spcPts val="5599"/>
              </a:lnSpc>
              <a:buFont typeface="Arial"/>
              <a:buChar char="•"/>
            </a:pPr>
            <a:r>
              <a:rPr lang="en-US" sz="3999">
                <a:solidFill>
                  <a:srgbClr val="2B2C30"/>
                </a:solidFill>
                <a:latin typeface="Public Sans"/>
              </a:rPr>
              <a:t>For each Z, base matrix entries are as follows:</a:t>
            </a:r>
          </a:p>
          <a:p>
            <a:pPr>
              <a:lnSpc>
                <a:spcPts val="4392"/>
              </a:lnSpc>
            </a:pPr>
            <a:endParaRPr lang="en-US" sz="3999">
              <a:solidFill>
                <a:srgbClr val="2B2C30"/>
              </a:solidFill>
              <a:latin typeface="Public Sans"/>
            </a:endParaRPr>
          </a:p>
          <a:p>
            <a:pPr>
              <a:lnSpc>
                <a:spcPts val="4392"/>
              </a:lnSpc>
            </a:pPr>
            <a:endParaRPr lang="en-US" sz="3999">
              <a:solidFill>
                <a:srgbClr val="2B2C30"/>
              </a:solidFill>
              <a:latin typeface="Public Sans"/>
            </a:endParaRPr>
          </a:p>
          <a:p>
            <a:pPr>
              <a:lnSpc>
                <a:spcPts val="4392"/>
              </a:lnSpc>
            </a:pPr>
            <a:endParaRPr lang="en-US" sz="3999">
              <a:solidFill>
                <a:srgbClr val="2B2C30"/>
              </a:solidFill>
              <a:latin typeface="Public Sans"/>
            </a:endParaRPr>
          </a:p>
          <a:p>
            <a:pPr>
              <a:lnSpc>
                <a:spcPts val="4392"/>
              </a:lnSpc>
            </a:pPr>
            <a:endParaRPr lang="en-US" sz="3999">
              <a:solidFill>
                <a:srgbClr val="2B2C30"/>
              </a:solidFill>
              <a:latin typeface="Public Sans"/>
            </a:endParaRPr>
          </a:p>
        </p:txBody>
      </p:sp>
      <p:sp>
        <p:nvSpPr>
          <p:cNvPr id="5" name="TextBox 5"/>
          <p:cNvSpPr txBox="1"/>
          <p:nvPr/>
        </p:nvSpPr>
        <p:spPr>
          <a:xfrm>
            <a:off x="1028700" y="2965542"/>
            <a:ext cx="15625421" cy="24733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iLS: 0, 1,  2, 3, 4, 5,   6,   7</a:t>
            </a:r>
          </a:p>
          <a:p>
            <a:pPr marL="755651" lvl="1" indent="-377825">
              <a:lnSpc>
                <a:spcPts val="4900"/>
              </a:lnSpc>
              <a:buFont typeface="Arial"/>
              <a:buChar char="•"/>
            </a:pPr>
            <a:r>
              <a:rPr lang="en-US" sz="3500">
                <a:solidFill>
                  <a:srgbClr val="2B2C30"/>
                </a:solidFill>
                <a:latin typeface="Public Sans"/>
              </a:rPr>
              <a:t>a:     2, 3, 5, 7, 9, 11, 13, 15</a:t>
            </a:r>
          </a:p>
          <a:p>
            <a:pPr marL="755651" lvl="1" indent="-377825">
              <a:lnSpc>
                <a:spcPts val="4900"/>
              </a:lnSpc>
              <a:buFont typeface="Arial"/>
              <a:buChar char="•"/>
            </a:pPr>
            <a:r>
              <a:rPr lang="en-US" sz="3500">
                <a:solidFill>
                  <a:srgbClr val="2B2C30"/>
                </a:solidFill>
                <a:latin typeface="Public Sans"/>
              </a:rPr>
              <a:t>Ja:   7, 7,  6, 5, 5, 5,  4,   4</a:t>
            </a:r>
          </a:p>
          <a:p>
            <a:pPr marL="755651" lvl="1" indent="-377825">
              <a:lnSpc>
                <a:spcPts val="4900"/>
              </a:lnSpc>
              <a:buFont typeface="Arial"/>
              <a:buChar char="•"/>
            </a:pPr>
            <a:r>
              <a:rPr lang="en-US" sz="3500">
                <a:solidFill>
                  <a:srgbClr val="2B2C30"/>
                </a:solidFill>
                <a:latin typeface="Public Sans"/>
                <a:ea typeface="Public Sans"/>
              </a:rPr>
              <a:t>Z:     a × 2   , j = 0, 1, 2, ..., Ja</a:t>
            </a:r>
          </a:p>
        </p:txBody>
      </p:sp>
      <p:sp>
        <p:nvSpPr>
          <p:cNvPr id="6" name="TextBox 6"/>
          <p:cNvSpPr txBox="1"/>
          <p:nvPr/>
        </p:nvSpPr>
        <p:spPr>
          <a:xfrm>
            <a:off x="1009650" y="7259347"/>
            <a:ext cx="15625421" cy="185420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-1, 0, 1, 2, ..., Z-1</a:t>
            </a:r>
          </a:p>
          <a:p>
            <a:pPr marL="755651" lvl="1" indent="-377825">
              <a:lnSpc>
                <a:spcPts val="4900"/>
              </a:lnSpc>
              <a:buFont typeface="Arial"/>
              <a:buChar char="•"/>
            </a:pPr>
            <a:r>
              <a:rPr lang="en-US" sz="3500">
                <a:solidFill>
                  <a:srgbClr val="2B2C30"/>
                </a:solidFill>
                <a:latin typeface="Public Sans"/>
                <a:ea typeface="Public Sans"/>
              </a:rPr>
              <a:t>-1 : Z × Z all zero matrix</a:t>
            </a:r>
          </a:p>
          <a:p>
            <a:pPr marL="755651" lvl="1" indent="-377825">
              <a:lnSpc>
                <a:spcPts val="4900"/>
              </a:lnSpc>
              <a:buFont typeface="Arial"/>
              <a:buChar char="•"/>
            </a:pPr>
            <a:r>
              <a:rPr lang="en-US" sz="3500">
                <a:solidFill>
                  <a:srgbClr val="2B2C30"/>
                </a:solidFill>
                <a:latin typeface="Public Sans"/>
              </a:rPr>
              <a:t>k in [0, Z-1] : identity matrix shifted right by k positions</a:t>
            </a:r>
          </a:p>
        </p:txBody>
      </p:sp>
      <p:sp>
        <p:nvSpPr>
          <p:cNvPr id="7" name="TextBox 7"/>
          <p:cNvSpPr txBox="1"/>
          <p:nvPr/>
        </p:nvSpPr>
        <p:spPr>
          <a:xfrm>
            <a:off x="1633879" y="5475240"/>
            <a:ext cx="15625421" cy="61595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Max Z = 384</a:t>
            </a:r>
          </a:p>
        </p:txBody>
      </p:sp>
      <p:sp>
        <p:nvSpPr>
          <p:cNvPr id="8" name="TextBox 8"/>
          <p:cNvSpPr txBox="1"/>
          <p:nvPr/>
        </p:nvSpPr>
        <p:spPr>
          <a:xfrm>
            <a:off x="3556579" y="478468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j</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34761" y="923925"/>
            <a:ext cx="16230600" cy="879742"/>
          </a:xfrm>
          <a:prstGeom prst="rect">
            <a:avLst/>
          </a:prstGeom>
        </p:spPr>
        <p:txBody>
          <a:bodyPr lIns="0" tIns="0" rIns="0" bIns="0" rtlCol="0" anchor="t">
            <a:spAutoFit/>
          </a:bodyPr>
          <a:lstStyle/>
          <a:p>
            <a:pPr>
              <a:lnSpc>
                <a:spcPts val="7160"/>
              </a:lnSpc>
              <a:spcBef>
                <a:spcPct val="0"/>
              </a:spcBef>
            </a:pPr>
            <a:r>
              <a:rPr lang="en-US" sz="5114" spc="1160">
                <a:solidFill>
                  <a:srgbClr val="2B2C30"/>
                </a:solidFill>
                <a:latin typeface="Public Sans Bold"/>
              </a:rPr>
              <a:t>ENCODING BG1 AND BG2</a:t>
            </a:r>
          </a:p>
        </p:txBody>
      </p:sp>
      <p:sp>
        <p:nvSpPr>
          <p:cNvPr id="3" name="AutoShape 3"/>
          <p:cNvSpPr/>
          <p:nvPr/>
        </p:nvSpPr>
        <p:spPr>
          <a:xfrm flipV="1">
            <a:off x="634767" y="1808429"/>
            <a:ext cx="16230594" cy="38509"/>
          </a:xfrm>
          <a:prstGeom prst="line">
            <a:avLst/>
          </a:prstGeom>
          <a:ln w="9525" cap="flat">
            <a:solidFill>
              <a:srgbClr val="2B2C30"/>
            </a:solidFill>
            <a:prstDash val="solid"/>
            <a:headEnd type="none" w="sm" len="sm"/>
            <a:tailEnd type="none" w="sm" len="sm"/>
          </a:ln>
        </p:spPr>
      </p:sp>
      <p:grpSp>
        <p:nvGrpSpPr>
          <p:cNvPr id="4" name="Group 4"/>
          <p:cNvGrpSpPr/>
          <p:nvPr/>
        </p:nvGrpSpPr>
        <p:grpSpPr>
          <a:xfrm>
            <a:off x="10170566" y="2745369"/>
            <a:ext cx="7539278" cy="4844310"/>
            <a:chOff x="0" y="0"/>
            <a:chExt cx="2293142" cy="1473442"/>
          </a:xfrm>
        </p:grpSpPr>
        <p:sp>
          <p:nvSpPr>
            <p:cNvPr id="5" name="Freeform 5"/>
            <p:cNvSpPr/>
            <p:nvPr/>
          </p:nvSpPr>
          <p:spPr>
            <a:xfrm>
              <a:off x="0" y="0"/>
              <a:ext cx="2293142" cy="1473442"/>
            </a:xfrm>
            <a:custGeom>
              <a:avLst/>
              <a:gdLst/>
              <a:ahLst/>
              <a:cxnLst/>
              <a:rect l="l" t="t" r="r" b="b"/>
              <a:pathLst>
                <a:path w="2293142" h="1473442">
                  <a:moveTo>
                    <a:pt x="0" y="0"/>
                  </a:moveTo>
                  <a:lnTo>
                    <a:pt x="2293142" y="0"/>
                  </a:lnTo>
                  <a:lnTo>
                    <a:pt x="2293142" y="1473442"/>
                  </a:lnTo>
                  <a:lnTo>
                    <a:pt x="0" y="1473442"/>
                  </a:lnTo>
                  <a:close/>
                </a:path>
              </a:pathLst>
            </a:custGeom>
            <a:solidFill>
              <a:srgbClr val="000000">
                <a:alpha val="0"/>
              </a:srgbClr>
            </a:solidFill>
            <a:ln w="9525" cap="sq">
              <a:solidFill>
                <a:srgbClr val="2B2C30"/>
              </a:solidFill>
              <a:prstDash val="solid"/>
              <a:miter/>
            </a:ln>
          </p:spPr>
        </p:sp>
        <p:sp>
          <p:nvSpPr>
            <p:cNvPr id="6" name="TextBox 6"/>
            <p:cNvSpPr txBox="1"/>
            <p:nvPr/>
          </p:nvSpPr>
          <p:spPr>
            <a:xfrm>
              <a:off x="0" y="-28575"/>
              <a:ext cx="2293142" cy="1502017"/>
            </a:xfrm>
            <a:prstGeom prst="rect">
              <a:avLst/>
            </a:prstGeom>
          </p:spPr>
          <p:txBody>
            <a:bodyPr lIns="68580" tIns="68580" rIns="68580" bIns="68580" rtlCol="0" anchor="ctr"/>
            <a:lstStyle/>
            <a:p>
              <a:pPr algn="ctr">
                <a:lnSpc>
                  <a:spcPts val="1889"/>
                </a:lnSpc>
              </a:pPr>
              <a:endParaRPr/>
            </a:p>
          </p:txBody>
        </p:sp>
      </p:grpSp>
      <p:grpSp>
        <p:nvGrpSpPr>
          <p:cNvPr id="7" name="Group 7"/>
          <p:cNvGrpSpPr/>
          <p:nvPr/>
        </p:nvGrpSpPr>
        <p:grpSpPr>
          <a:xfrm>
            <a:off x="10737012" y="3495068"/>
            <a:ext cx="6406387" cy="3296863"/>
            <a:chOff x="0" y="0"/>
            <a:chExt cx="8541849" cy="4395818"/>
          </a:xfrm>
        </p:grpSpPr>
        <p:pic>
          <p:nvPicPr>
            <p:cNvPr id="8" name="Picture 8"/>
            <p:cNvPicPr>
              <a:picLocks noChangeAspect="1"/>
            </p:cNvPicPr>
            <p:nvPr/>
          </p:nvPicPr>
          <p:blipFill>
            <a:blip r:embed="rId2"/>
            <a:srcRect l="1614" r="1614"/>
            <a:stretch>
              <a:fillRect/>
            </a:stretch>
          </p:blipFill>
          <p:spPr>
            <a:xfrm>
              <a:off x="0" y="0"/>
              <a:ext cx="8541849" cy="4395818"/>
            </a:xfrm>
            <a:prstGeom prst="rect">
              <a:avLst/>
            </a:prstGeom>
          </p:spPr>
        </p:pic>
      </p:grpSp>
      <p:sp>
        <p:nvSpPr>
          <p:cNvPr id="9" name="TextBox 9"/>
          <p:cNvSpPr txBox="1"/>
          <p:nvPr/>
        </p:nvSpPr>
        <p:spPr>
          <a:xfrm>
            <a:off x="634761" y="2630646"/>
            <a:ext cx="8882456" cy="4959033"/>
          </a:xfrm>
          <a:prstGeom prst="rect">
            <a:avLst/>
          </a:prstGeom>
        </p:spPr>
        <p:txBody>
          <a:bodyPr lIns="0" tIns="0" rIns="0" bIns="0" rtlCol="0" anchor="t">
            <a:spAutoFit/>
          </a:bodyPr>
          <a:lstStyle/>
          <a:p>
            <a:pPr>
              <a:lnSpc>
                <a:spcPts val="4392"/>
              </a:lnSpc>
            </a:pPr>
            <a:r>
              <a:rPr lang="en-US" sz="3137">
                <a:solidFill>
                  <a:srgbClr val="2B2C30"/>
                </a:solidFill>
                <a:latin typeface="Public Sans"/>
              </a:rPr>
              <a:t>The E segment of the base matrix is ​​an integral part of 5G communications. This is an important part because it has a double diagonal structure of zeros, as shown in the nearby image. When we calculate the dot product with the C matrix (codeword),later, adding all the equations, we will determine the first parity value. Later, all other parities are easier to determine because they depend on the previous i-1 equality.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404466" y="1689487"/>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298623" y="2374018"/>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a</a:t>
            </a:r>
          </a:p>
        </p:txBody>
      </p:sp>
      <p:grpSp>
        <p:nvGrpSpPr>
          <p:cNvPr id="4" name="Group 4"/>
          <p:cNvGrpSpPr/>
          <p:nvPr/>
        </p:nvGrpSpPr>
        <p:grpSpPr>
          <a:xfrm>
            <a:off x="1581084" y="2459743"/>
            <a:ext cx="2726495" cy="1405573"/>
            <a:chOff x="0" y="0"/>
            <a:chExt cx="718089" cy="370192"/>
          </a:xfrm>
        </p:grpSpPr>
        <p:sp>
          <p:nvSpPr>
            <p:cNvPr id="5" name="Freeform 5"/>
            <p:cNvSpPr/>
            <p:nvPr/>
          </p:nvSpPr>
          <p:spPr>
            <a:xfrm>
              <a:off x="0" y="0"/>
              <a:ext cx="718089" cy="370192"/>
            </a:xfrm>
            <a:custGeom>
              <a:avLst/>
              <a:gdLst/>
              <a:ahLst/>
              <a:cxnLst/>
              <a:rect l="l" t="t" r="r" b="b"/>
              <a:pathLst>
                <a:path w="718089" h="370192">
                  <a:moveTo>
                    <a:pt x="0" y="0"/>
                  </a:moveTo>
                  <a:lnTo>
                    <a:pt x="718089" y="0"/>
                  </a:lnTo>
                  <a:lnTo>
                    <a:pt x="718089" y="370192"/>
                  </a:lnTo>
                  <a:lnTo>
                    <a:pt x="0" y="370192"/>
                  </a:lnTo>
                  <a:close/>
                </a:path>
              </a:pathLst>
            </a:custGeom>
            <a:solidFill>
              <a:srgbClr val="000000"/>
            </a:solidFill>
          </p:spPr>
        </p:sp>
        <p:sp>
          <p:nvSpPr>
            <p:cNvPr id="6" name="TextBox 6"/>
            <p:cNvSpPr txBox="1"/>
            <p:nvPr/>
          </p:nvSpPr>
          <p:spPr>
            <a:xfrm>
              <a:off x="0" y="-85725"/>
              <a:ext cx="718089"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BPSK Modulator</a:t>
              </a:r>
            </a:p>
          </p:txBody>
        </p:sp>
      </p:grpSp>
      <p:sp>
        <p:nvSpPr>
          <p:cNvPr id="7" name="Freeform 7"/>
          <p:cNvSpPr/>
          <p:nvPr/>
        </p:nvSpPr>
        <p:spPr>
          <a:xfrm>
            <a:off x="4307580" y="2911677"/>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84822" y="2837152"/>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073486" y="2459743"/>
            <a:ext cx="2171742" cy="1405573"/>
            <a:chOff x="0" y="0"/>
            <a:chExt cx="571981" cy="370192"/>
          </a:xfrm>
        </p:grpSpPr>
        <p:sp>
          <p:nvSpPr>
            <p:cNvPr id="10" name="Freeform 10"/>
            <p:cNvSpPr/>
            <p:nvPr/>
          </p:nvSpPr>
          <p:spPr>
            <a:xfrm>
              <a:off x="0" y="0"/>
              <a:ext cx="571981" cy="370192"/>
            </a:xfrm>
            <a:custGeom>
              <a:avLst/>
              <a:gdLst/>
              <a:ahLst/>
              <a:cxnLst/>
              <a:rect l="l" t="t" r="r" b="b"/>
              <a:pathLst>
                <a:path w="571981" h="370192">
                  <a:moveTo>
                    <a:pt x="0" y="0"/>
                  </a:moveTo>
                  <a:lnTo>
                    <a:pt x="571981" y="0"/>
                  </a:lnTo>
                  <a:lnTo>
                    <a:pt x="571981" y="370192"/>
                  </a:lnTo>
                  <a:lnTo>
                    <a:pt x="0" y="370192"/>
                  </a:lnTo>
                  <a:close/>
                </a:path>
              </a:pathLst>
            </a:custGeom>
            <a:solidFill>
              <a:srgbClr val="2B2C30"/>
            </a:solidFill>
          </p:spPr>
        </p:sp>
        <p:sp>
          <p:nvSpPr>
            <p:cNvPr id="11" name="TextBox 11"/>
            <p:cNvSpPr txBox="1"/>
            <p:nvPr/>
          </p:nvSpPr>
          <p:spPr>
            <a:xfrm>
              <a:off x="0" y="-85725"/>
              <a:ext cx="571981"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AWGN Channel</a:t>
              </a:r>
            </a:p>
          </p:txBody>
        </p:sp>
      </p:grpSp>
      <p:sp>
        <p:nvSpPr>
          <p:cNvPr id="12" name="Freeform 12"/>
          <p:cNvSpPr/>
          <p:nvPr/>
        </p:nvSpPr>
        <p:spPr>
          <a:xfrm>
            <a:off x="8245228" y="2911677"/>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404471" y="1033626"/>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BPSK MODULATION OVER AWGN CHANNEL</a:t>
            </a:r>
          </a:p>
        </p:txBody>
      </p:sp>
      <p:sp>
        <p:nvSpPr>
          <p:cNvPr id="14" name="TextBox 14"/>
          <p:cNvSpPr txBox="1"/>
          <p:nvPr/>
        </p:nvSpPr>
        <p:spPr>
          <a:xfrm>
            <a:off x="698131" y="5124450"/>
            <a:ext cx="16421952" cy="49498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a = bits to be transmitted (sequence of 0 and 1)</a:t>
            </a:r>
          </a:p>
          <a:p>
            <a:pPr marL="755651" lvl="1" indent="-377825">
              <a:lnSpc>
                <a:spcPts val="4900"/>
              </a:lnSpc>
              <a:buFont typeface="Arial"/>
              <a:buChar char="•"/>
            </a:pPr>
            <a:r>
              <a:rPr lang="en-US" sz="3500">
                <a:solidFill>
                  <a:srgbClr val="2B2C30"/>
                </a:solidFill>
                <a:latin typeface="Public Sans"/>
                <a:ea typeface="Public Sans"/>
              </a:rPr>
              <a:t>s = modulated message = (1 - 2×a)</a:t>
            </a:r>
          </a:p>
          <a:p>
            <a:pPr>
              <a:lnSpc>
                <a:spcPts val="4900"/>
              </a:lnSpc>
            </a:pPr>
            <a:endParaRPr lang="en-US" sz="3500">
              <a:solidFill>
                <a:srgbClr val="2B2C30"/>
              </a:solidFill>
              <a:latin typeface="Public Sans"/>
              <a:ea typeface="Public Sans"/>
            </a:endParaRPr>
          </a:p>
          <a:p>
            <a:pPr>
              <a:lnSpc>
                <a:spcPts val="4900"/>
              </a:lnSpc>
            </a:pPr>
            <a:endParaRPr lang="en-US" sz="3500">
              <a:solidFill>
                <a:srgbClr val="2B2C30"/>
              </a:solidFill>
              <a:latin typeface="Public Sans"/>
              <a:ea typeface="Public Sans"/>
            </a:endParaRPr>
          </a:p>
          <a:p>
            <a:pPr marL="755651" lvl="1" indent="-377825">
              <a:lnSpc>
                <a:spcPts val="4900"/>
              </a:lnSpc>
              <a:buFont typeface="Arial"/>
              <a:buChar char="•"/>
            </a:pPr>
            <a:r>
              <a:rPr lang="en-US" sz="3500">
                <a:solidFill>
                  <a:srgbClr val="2B2C30"/>
                </a:solidFill>
                <a:latin typeface="Public Sans"/>
              </a:rPr>
              <a:t>n(t) = White Gaussian Noise</a:t>
            </a:r>
          </a:p>
          <a:p>
            <a:pPr marL="755651" lvl="1" indent="-377825">
              <a:lnSpc>
                <a:spcPts val="4900"/>
              </a:lnSpc>
              <a:buFont typeface="Arial"/>
              <a:buChar char="•"/>
            </a:pPr>
            <a:r>
              <a:rPr lang="en-US" sz="3500">
                <a:solidFill>
                  <a:srgbClr val="2B2C30"/>
                </a:solidFill>
                <a:latin typeface="Public Sans"/>
              </a:rPr>
              <a:t>r(t) = s + n(t) = received noisy message</a:t>
            </a:r>
          </a:p>
          <a:p>
            <a:pPr marL="755651" lvl="1" indent="-377825">
              <a:lnSpc>
                <a:spcPts val="4900"/>
              </a:lnSpc>
              <a:buFont typeface="Arial"/>
              <a:buChar char="•"/>
            </a:pPr>
            <a:r>
              <a:rPr lang="en-US" sz="3500">
                <a:solidFill>
                  <a:srgbClr val="2B2C30"/>
                </a:solidFill>
                <a:latin typeface="Public Sans"/>
              </a:rPr>
              <a:t>r = demodulated message</a:t>
            </a:r>
          </a:p>
          <a:p>
            <a:pPr marL="755651" lvl="1" indent="-377825">
              <a:lnSpc>
                <a:spcPts val="4900"/>
              </a:lnSpc>
              <a:buFont typeface="Arial"/>
              <a:buChar char="•"/>
            </a:pPr>
            <a:r>
              <a:rPr lang="en-US" sz="3500">
                <a:solidFill>
                  <a:srgbClr val="2B2C30"/>
                </a:solidFill>
                <a:latin typeface="Public Sans"/>
              </a:rPr>
              <a:t>a’ = estimated value of transmitted bits</a:t>
            </a:r>
          </a:p>
        </p:txBody>
      </p:sp>
      <p:grpSp>
        <p:nvGrpSpPr>
          <p:cNvPr id="15" name="Group 15"/>
          <p:cNvGrpSpPr/>
          <p:nvPr/>
        </p:nvGrpSpPr>
        <p:grpSpPr>
          <a:xfrm>
            <a:off x="10011134" y="2459743"/>
            <a:ext cx="2171742" cy="1405573"/>
            <a:chOff x="0" y="0"/>
            <a:chExt cx="571981" cy="370192"/>
          </a:xfrm>
        </p:grpSpPr>
        <p:sp>
          <p:nvSpPr>
            <p:cNvPr id="16" name="Freeform 16"/>
            <p:cNvSpPr/>
            <p:nvPr/>
          </p:nvSpPr>
          <p:spPr>
            <a:xfrm>
              <a:off x="0" y="0"/>
              <a:ext cx="571981" cy="370192"/>
            </a:xfrm>
            <a:custGeom>
              <a:avLst/>
              <a:gdLst/>
              <a:ahLst/>
              <a:cxnLst/>
              <a:rect l="l" t="t" r="r" b="b"/>
              <a:pathLst>
                <a:path w="571981" h="370192">
                  <a:moveTo>
                    <a:pt x="0" y="0"/>
                  </a:moveTo>
                  <a:lnTo>
                    <a:pt x="571981" y="0"/>
                  </a:lnTo>
                  <a:lnTo>
                    <a:pt x="571981" y="370192"/>
                  </a:lnTo>
                  <a:lnTo>
                    <a:pt x="0" y="370192"/>
                  </a:lnTo>
                  <a:close/>
                </a:path>
              </a:pathLst>
            </a:custGeom>
            <a:solidFill>
              <a:srgbClr val="2B2C30"/>
            </a:solidFill>
          </p:spPr>
        </p:sp>
        <p:sp>
          <p:nvSpPr>
            <p:cNvPr id="17" name="TextBox 17"/>
            <p:cNvSpPr txBox="1"/>
            <p:nvPr/>
          </p:nvSpPr>
          <p:spPr>
            <a:xfrm>
              <a:off x="0" y="-85725"/>
              <a:ext cx="571981"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Receiver</a:t>
              </a:r>
            </a:p>
          </p:txBody>
        </p:sp>
      </p:grpSp>
      <p:sp>
        <p:nvSpPr>
          <p:cNvPr id="18" name="Freeform 18"/>
          <p:cNvSpPr/>
          <p:nvPr/>
        </p:nvSpPr>
        <p:spPr>
          <a:xfrm>
            <a:off x="12182876" y="2911677"/>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14054322" y="2459743"/>
            <a:ext cx="2894311" cy="1405573"/>
            <a:chOff x="0" y="0"/>
            <a:chExt cx="762288" cy="370192"/>
          </a:xfrm>
        </p:grpSpPr>
        <p:sp>
          <p:nvSpPr>
            <p:cNvPr id="20" name="Freeform 20"/>
            <p:cNvSpPr/>
            <p:nvPr/>
          </p:nvSpPr>
          <p:spPr>
            <a:xfrm>
              <a:off x="0" y="0"/>
              <a:ext cx="762288" cy="370192"/>
            </a:xfrm>
            <a:custGeom>
              <a:avLst/>
              <a:gdLst/>
              <a:ahLst/>
              <a:cxnLst/>
              <a:rect l="l" t="t" r="r" b="b"/>
              <a:pathLst>
                <a:path w="762288" h="370192">
                  <a:moveTo>
                    <a:pt x="0" y="0"/>
                  </a:moveTo>
                  <a:lnTo>
                    <a:pt x="762288" y="0"/>
                  </a:lnTo>
                  <a:lnTo>
                    <a:pt x="762288" y="370192"/>
                  </a:lnTo>
                  <a:lnTo>
                    <a:pt x="0" y="370192"/>
                  </a:lnTo>
                  <a:close/>
                </a:path>
              </a:pathLst>
            </a:custGeom>
            <a:solidFill>
              <a:srgbClr val="000000"/>
            </a:solidFill>
          </p:spPr>
        </p:sp>
        <p:sp>
          <p:nvSpPr>
            <p:cNvPr id="21" name="TextBox 21"/>
            <p:cNvSpPr txBox="1"/>
            <p:nvPr/>
          </p:nvSpPr>
          <p:spPr>
            <a:xfrm>
              <a:off x="0" y="-85725"/>
              <a:ext cx="762288"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BPSK Demodulator</a:t>
              </a:r>
            </a:p>
          </p:txBody>
        </p:sp>
      </p:grpSp>
      <p:sp>
        <p:nvSpPr>
          <p:cNvPr id="22" name="Freeform 22"/>
          <p:cNvSpPr/>
          <p:nvPr/>
        </p:nvSpPr>
        <p:spPr>
          <a:xfrm>
            <a:off x="16522094" y="2911677"/>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4763046" y="2449802"/>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s</a:t>
            </a:r>
          </a:p>
        </p:txBody>
      </p:sp>
      <p:sp>
        <p:nvSpPr>
          <p:cNvPr id="24" name="TextBox 24"/>
          <p:cNvSpPr txBox="1"/>
          <p:nvPr/>
        </p:nvSpPr>
        <p:spPr>
          <a:xfrm>
            <a:off x="8519771" y="2375102"/>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r(t)</a:t>
            </a:r>
          </a:p>
        </p:txBody>
      </p:sp>
      <p:sp>
        <p:nvSpPr>
          <p:cNvPr id="25" name="TextBox 25"/>
          <p:cNvSpPr txBox="1"/>
          <p:nvPr/>
        </p:nvSpPr>
        <p:spPr>
          <a:xfrm>
            <a:off x="12691112" y="2399028"/>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r</a:t>
            </a:r>
          </a:p>
        </p:txBody>
      </p:sp>
      <p:sp>
        <p:nvSpPr>
          <p:cNvPr id="26" name="TextBox 26"/>
          <p:cNvSpPr txBox="1"/>
          <p:nvPr/>
        </p:nvSpPr>
        <p:spPr>
          <a:xfrm>
            <a:off x="17120083" y="2374018"/>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a’</a:t>
            </a:r>
          </a:p>
        </p:txBody>
      </p:sp>
      <p:sp>
        <p:nvSpPr>
          <p:cNvPr id="27" name="Freeform 27"/>
          <p:cNvSpPr/>
          <p:nvPr/>
        </p:nvSpPr>
        <p:spPr>
          <a:xfrm rot="-5400000">
            <a:off x="6520264" y="4322838"/>
            <a:ext cx="1278185" cy="363139"/>
          </a:xfrm>
          <a:custGeom>
            <a:avLst/>
            <a:gdLst/>
            <a:ahLst/>
            <a:cxnLst/>
            <a:rect l="l" t="t" r="r" b="b"/>
            <a:pathLst>
              <a:path w="1278185" h="363139">
                <a:moveTo>
                  <a:pt x="0" y="0"/>
                </a:moveTo>
                <a:lnTo>
                  <a:pt x="1278185" y="0"/>
                </a:lnTo>
                <a:lnTo>
                  <a:pt x="1278185" y="363139"/>
                </a:lnTo>
                <a:lnTo>
                  <a:pt x="0" y="363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TextBox 28"/>
          <p:cNvSpPr txBox="1"/>
          <p:nvPr/>
        </p:nvSpPr>
        <p:spPr>
          <a:xfrm>
            <a:off x="7390254" y="4117058"/>
            <a:ext cx="1129517"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n(t)</a:t>
            </a:r>
          </a:p>
        </p:txBody>
      </p:sp>
      <p:sp>
        <p:nvSpPr>
          <p:cNvPr id="29" name="TextBox 29"/>
          <p:cNvSpPr txBox="1"/>
          <p:nvPr/>
        </p:nvSpPr>
        <p:spPr>
          <a:xfrm>
            <a:off x="1553105" y="6407150"/>
            <a:ext cx="16421952" cy="1235075"/>
          </a:xfrm>
          <a:prstGeom prst="rect">
            <a:avLst/>
          </a:prstGeom>
        </p:spPr>
        <p:txBody>
          <a:bodyPr lIns="0" tIns="0" rIns="0" bIns="0" rtlCol="0" anchor="t">
            <a:spAutoFit/>
          </a:bodyPr>
          <a:lstStyle/>
          <a:p>
            <a:pPr>
              <a:lnSpc>
                <a:spcPts val="4900"/>
              </a:lnSpc>
            </a:pPr>
            <a:r>
              <a:rPr lang="en-US" sz="3500">
                <a:solidFill>
                  <a:srgbClr val="2B2C30"/>
                </a:solidFill>
                <a:latin typeface="Public Sans"/>
              </a:rPr>
              <a:t>i.e., s =   1 , if a = 0</a:t>
            </a:r>
          </a:p>
          <a:p>
            <a:pPr>
              <a:lnSpc>
                <a:spcPts val="4900"/>
              </a:lnSpc>
            </a:pPr>
            <a:r>
              <a:rPr lang="en-US" sz="3500">
                <a:solidFill>
                  <a:srgbClr val="2B2C30"/>
                </a:solidFill>
                <a:latin typeface="Public Sans"/>
              </a:rPr>
              <a:t>           = -1 , if a = 1</a:t>
            </a:r>
          </a:p>
        </p:txBody>
      </p:sp>
      <p:sp>
        <p:nvSpPr>
          <p:cNvPr id="30" name="AutoShape 30"/>
          <p:cNvSpPr/>
          <p:nvPr/>
        </p:nvSpPr>
        <p:spPr>
          <a:xfrm>
            <a:off x="5907405" y="5143500"/>
            <a:ext cx="6492240" cy="0"/>
          </a:xfrm>
          <a:prstGeom prst="line">
            <a:avLst/>
          </a:prstGeom>
          <a:ln w="38100" cap="flat">
            <a:solidFill>
              <a:srgbClr val="2B2C30"/>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641350"/>
            <a:ext cx="4094083"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ublic Sans Bold"/>
              </a:rPr>
              <a:t>AWGN AND SNR</a:t>
            </a:r>
          </a:p>
        </p:txBody>
      </p:sp>
      <p:sp>
        <p:nvSpPr>
          <p:cNvPr id="3" name="TextBox 3"/>
          <p:cNvSpPr txBox="1"/>
          <p:nvPr/>
        </p:nvSpPr>
        <p:spPr>
          <a:xfrm>
            <a:off x="1028700" y="1464203"/>
            <a:ext cx="16230600" cy="7291919"/>
          </a:xfrm>
          <a:prstGeom prst="rect">
            <a:avLst/>
          </a:prstGeom>
        </p:spPr>
        <p:txBody>
          <a:bodyPr lIns="0" tIns="0" rIns="0" bIns="0" rtlCol="0" anchor="t">
            <a:spAutoFit/>
          </a:bodyPr>
          <a:lstStyle/>
          <a:p>
            <a:pPr algn="just">
              <a:lnSpc>
                <a:spcPts val="4433"/>
              </a:lnSpc>
            </a:pPr>
            <a:r>
              <a:rPr lang="en-US" sz="3166">
                <a:solidFill>
                  <a:srgbClr val="000000"/>
                </a:solidFill>
                <a:latin typeface="Public Sans"/>
              </a:rPr>
              <a:t>After the bits are converted to symbols, noise is added to the original signal during transmission or reception or both. The noise added is independent from time to time and symbol to symbol. AWGN helps to predict system performance and design robust systems that can operate effectively even in the presence of noise.</a:t>
            </a:r>
          </a:p>
          <a:p>
            <a:pPr marL="683662" lvl="1" indent="-341831" algn="just">
              <a:lnSpc>
                <a:spcPts val="4433"/>
              </a:lnSpc>
              <a:buFont typeface="Arial"/>
              <a:buChar char="•"/>
            </a:pPr>
            <a:r>
              <a:rPr lang="en-US" sz="3166">
                <a:solidFill>
                  <a:srgbClr val="000000"/>
                </a:solidFill>
                <a:latin typeface="Public Sans"/>
              </a:rPr>
              <a:t>Continuous-time AWGN channel:</a:t>
            </a:r>
          </a:p>
          <a:p>
            <a:pPr marL="683662" lvl="1" indent="-341831" algn="just">
              <a:lnSpc>
                <a:spcPts val="4433"/>
              </a:lnSpc>
              <a:buFont typeface="Arial"/>
              <a:buChar char="•"/>
            </a:pPr>
            <a:r>
              <a:rPr lang="en-US" sz="3166">
                <a:solidFill>
                  <a:srgbClr val="000000"/>
                </a:solidFill>
                <a:latin typeface="Public Sans"/>
              </a:rPr>
              <a:t>P = Signal Power; N/2 = Noise Power Spectral Density; 2W = Bandwidth</a:t>
            </a:r>
          </a:p>
          <a:p>
            <a:pPr marL="683662" lvl="1" indent="-341831" algn="just">
              <a:lnSpc>
                <a:spcPts val="4433"/>
              </a:lnSpc>
              <a:buFont typeface="Arial"/>
              <a:buChar char="•"/>
            </a:pPr>
            <a:r>
              <a:rPr lang="en-US" sz="3166">
                <a:solidFill>
                  <a:srgbClr val="000000"/>
                </a:solidFill>
                <a:latin typeface="Public Sans"/>
              </a:rPr>
              <a:t>SNR = P/(N*W)</a:t>
            </a:r>
          </a:p>
          <a:p>
            <a:pPr marL="683662" lvl="1" indent="-341831" algn="just">
              <a:lnSpc>
                <a:spcPts val="4433"/>
              </a:lnSpc>
              <a:buFont typeface="Arial"/>
              <a:buChar char="•"/>
            </a:pPr>
            <a:r>
              <a:rPr lang="en-US" sz="3166">
                <a:solidFill>
                  <a:srgbClr val="000000"/>
                </a:solidFill>
                <a:latin typeface="Public Sans"/>
              </a:rPr>
              <a:t>Time per Symbol = 1/(2W)</a:t>
            </a:r>
          </a:p>
          <a:p>
            <a:pPr algn="just">
              <a:lnSpc>
                <a:spcPts val="4433"/>
              </a:lnSpc>
            </a:pPr>
            <a:endParaRPr lang="en-US" sz="3166">
              <a:solidFill>
                <a:srgbClr val="000000"/>
              </a:solidFill>
              <a:latin typeface="Public Sans"/>
            </a:endParaRPr>
          </a:p>
          <a:p>
            <a:pPr marL="683662" lvl="1" indent="-341831" algn="just">
              <a:lnSpc>
                <a:spcPts val="4433"/>
              </a:lnSpc>
              <a:buFont typeface="Arial"/>
              <a:buChar char="•"/>
            </a:pPr>
            <a:r>
              <a:rPr lang="en-US" sz="3166">
                <a:solidFill>
                  <a:srgbClr val="000000"/>
                </a:solidFill>
                <a:latin typeface="Public Sans"/>
              </a:rPr>
              <a:t>Discrete-time AWGN channel:</a:t>
            </a:r>
          </a:p>
          <a:p>
            <a:pPr marL="683662" lvl="1" indent="-341831" algn="just">
              <a:lnSpc>
                <a:spcPts val="4433"/>
              </a:lnSpc>
              <a:buFont typeface="Arial"/>
              <a:buChar char="•"/>
            </a:pPr>
            <a:r>
              <a:rPr lang="en-US" sz="3166">
                <a:solidFill>
                  <a:srgbClr val="000000"/>
                </a:solidFill>
                <a:latin typeface="Public Sans"/>
              </a:rPr>
              <a:t>Energy per Symbol, E = PT = P/(2W)</a:t>
            </a:r>
          </a:p>
          <a:p>
            <a:pPr marL="683662" lvl="1" indent="-341831" algn="just">
              <a:lnSpc>
                <a:spcPts val="4433"/>
              </a:lnSpc>
              <a:buFont typeface="Arial"/>
              <a:buChar char="•"/>
            </a:pPr>
            <a:r>
              <a:rPr lang="en-US" sz="3166">
                <a:solidFill>
                  <a:srgbClr val="000000"/>
                </a:solidFill>
                <a:latin typeface="Public Sans"/>
              </a:rPr>
              <a:t>Noise energy = σ  , Variance of noise n = N/2</a:t>
            </a:r>
          </a:p>
          <a:p>
            <a:pPr marL="683662" lvl="1" indent="-341831" algn="just">
              <a:lnSpc>
                <a:spcPts val="4433"/>
              </a:lnSpc>
              <a:buFont typeface="Arial"/>
              <a:buChar char="•"/>
            </a:pPr>
            <a:r>
              <a:rPr lang="en-US" sz="3166">
                <a:solidFill>
                  <a:srgbClr val="000000"/>
                </a:solidFill>
                <a:latin typeface="Public Sans"/>
              </a:rPr>
              <a:t>N follows normal distribution with mean zero and variance σ</a:t>
            </a:r>
          </a:p>
        </p:txBody>
      </p:sp>
      <p:sp>
        <p:nvSpPr>
          <p:cNvPr id="4" name="AutoShape 4"/>
          <p:cNvSpPr/>
          <p:nvPr/>
        </p:nvSpPr>
        <p:spPr>
          <a:xfrm flipV="1">
            <a:off x="1028692" y="1412875"/>
            <a:ext cx="16230594" cy="38509"/>
          </a:xfrm>
          <a:prstGeom prst="line">
            <a:avLst/>
          </a:prstGeom>
          <a:ln w="9525" cap="flat">
            <a:solidFill>
              <a:srgbClr val="2B2C30"/>
            </a:solidFill>
            <a:prstDash val="solid"/>
            <a:headEnd type="none" w="sm" len="sm"/>
            <a:tailEnd type="none" w="sm" len="sm"/>
          </a:ln>
        </p:spPr>
      </p:sp>
      <p:sp>
        <p:nvSpPr>
          <p:cNvPr id="5" name="TextBox 5"/>
          <p:cNvSpPr txBox="1"/>
          <p:nvPr/>
        </p:nvSpPr>
        <p:spPr>
          <a:xfrm>
            <a:off x="4840404" y="7600813"/>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2</a:t>
            </a:r>
          </a:p>
        </p:txBody>
      </p:sp>
      <p:sp>
        <p:nvSpPr>
          <p:cNvPr id="6" name="TextBox 6"/>
          <p:cNvSpPr txBox="1"/>
          <p:nvPr/>
        </p:nvSpPr>
        <p:spPr>
          <a:xfrm>
            <a:off x="12897076" y="8166148"/>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991811" y="2032000"/>
            <a:ext cx="16242893" cy="7226300"/>
          </a:xfrm>
          <a:prstGeom prst="rect">
            <a:avLst/>
          </a:prstGeom>
        </p:spPr>
        <p:txBody>
          <a:bodyPr lIns="0" tIns="0" rIns="0" bIns="0" rtlCol="0" anchor="t">
            <a:spAutoFit/>
          </a:bodyPr>
          <a:lstStyle/>
          <a:p>
            <a:pPr>
              <a:lnSpc>
                <a:spcPts val="5199"/>
              </a:lnSpc>
            </a:pPr>
            <a:r>
              <a:rPr lang="en-US" sz="3999" spc="19">
                <a:solidFill>
                  <a:srgbClr val="2B2C30"/>
                </a:solidFill>
                <a:latin typeface="Public Sans"/>
              </a:rPr>
              <a:t>After adding AWGN to the modulated signal, the signal's amplitude fluctuates in the presence of noise. When the signal surpasses a certain threshold value, the corresponding bit is set to 1, while any remaining values are set to 0. </a:t>
            </a:r>
          </a:p>
          <a:p>
            <a:pPr>
              <a:lnSpc>
                <a:spcPts val="5199"/>
              </a:lnSpc>
            </a:pPr>
            <a:endParaRPr lang="en-US" sz="3999" spc="19">
              <a:solidFill>
                <a:srgbClr val="2B2C30"/>
              </a:solidFill>
              <a:latin typeface="Public Sans"/>
            </a:endParaRPr>
          </a:p>
          <a:p>
            <a:pPr>
              <a:lnSpc>
                <a:spcPts val="5199"/>
              </a:lnSpc>
            </a:pPr>
            <a:r>
              <a:rPr lang="en-US" sz="3999" spc="19">
                <a:solidFill>
                  <a:srgbClr val="2B2C30"/>
                </a:solidFill>
                <a:latin typeface="Public Sans"/>
              </a:rPr>
              <a:t>(for our reference the value of threshold is taken 0)</a:t>
            </a:r>
          </a:p>
          <a:p>
            <a:pPr>
              <a:lnSpc>
                <a:spcPts val="5199"/>
              </a:lnSpc>
            </a:pPr>
            <a:endParaRPr lang="en-US" sz="3999" spc="19">
              <a:solidFill>
                <a:srgbClr val="2B2C30"/>
              </a:solidFill>
              <a:latin typeface="Public Sans"/>
            </a:endParaRPr>
          </a:p>
          <a:p>
            <a:pPr>
              <a:lnSpc>
                <a:spcPts val="5199"/>
              </a:lnSpc>
            </a:pPr>
            <a:r>
              <a:rPr lang="en-US" sz="3999" spc="19">
                <a:solidFill>
                  <a:srgbClr val="2B2C30"/>
                </a:solidFill>
                <a:latin typeface="Public Sans"/>
              </a:rPr>
              <a:t>if(r&gt;0)</a:t>
            </a:r>
          </a:p>
          <a:p>
            <a:pPr>
              <a:lnSpc>
                <a:spcPts val="5199"/>
              </a:lnSpc>
            </a:pPr>
            <a:r>
              <a:rPr lang="en-US" sz="3999" spc="19">
                <a:solidFill>
                  <a:srgbClr val="2B2C30"/>
                </a:solidFill>
                <a:latin typeface="Public Sans"/>
              </a:rPr>
              <a:t>    a’ = 0</a:t>
            </a:r>
          </a:p>
          <a:p>
            <a:pPr>
              <a:lnSpc>
                <a:spcPts val="5199"/>
              </a:lnSpc>
            </a:pPr>
            <a:r>
              <a:rPr lang="en-US" sz="3999" spc="19">
                <a:solidFill>
                  <a:srgbClr val="2B2C30"/>
                </a:solidFill>
                <a:latin typeface="Public Sans"/>
              </a:rPr>
              <a:t>else</a:t>
            </a:r>
          </a:p>
          <a:p>
            <a:pPr>
              <a:lnSpc>
                <a:spcPts val="5199"/>
              </a:lnSpc>
            </a:pPr>
            <a:r>
              <a:rPr lang="en-US" sz="3999" spc="19">
                <a:solidFill>
                  <a:srgbClr val="2B2C30"/>
                </a:solidFill>
                <a:latin typeface="Public Sans"/>
              </a:rPr>
              <a:t>    a’ = 1</a:t>
            </a:r>
          </a:p>
        </p:txBody>
      </p:sp>
      <p:sp>
        <p:nvSpPr>
          <p:cNvPr id="3" name="TextBox 3"/>
          <p:cNvSpPr txBox="1"/>
          <p:nvPr/>
        </p:nvSpPr>
        <p:spPr>
          <a:xfrm>
            <a:off x="1004104" y="599868"/>
            <a:ext cx="16230600" cy="863232"/>
          </a:xfrm>
          <a:prstGeom prst="rect">
            <a:avLst/>
          </a:prstGeom>
        </p:spPr>
        <p:txBody>
          <a:bodyPr lIns="0" tIns="0" rIns="0" bIns="0" rtlCol="0" anchor="t">
            <a:spAutoFit/>
          </a:bodyPr>
          <a:lstStyle/>
          <a:p>
            <a:pPr>
              <a:lnSpc>
                <a:spcPts val="7020"/>
              </a:lnSpc>
              <a:spcBef>
                <a:spcPct val="0"/>
              </a:spcBef>
            </a:pPr>
            <a:r>
              <a:rPr lang="en-US" sz="5014" spc="1138">
                <a:solidFill>
                  <a:srgbClr val="2B2C30"/>
                </a:solidFill>
                <a:latin typeface="Public Sans Bold"/>
              </a:rPr>
              <a:t>DEMODULATION</a:t>
            </a:r>
          </a:p>
        </p:txBody>
      </p:sp>
      <p:sp>
        <p:nvSpPr>
          <p:cNvPr id="4" name="AutoShape 4"/>
          <p:cNvSpPr/>
          <p:nvPr/>
        </p:nvSpPr>
        <p:spPr>
          <a:xfrm flipV="1">
            <a:off x="1016402" y="1436704"/>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grpSp>
        <p:nvGrpSpPr>
          <p:cNvPr id="2" name="Group 2"/>
          <p:cNvGrpSpPr/>
          <p:nvPr/>
        </p:nvGrpSpPr>
        <p:grpSpPr>
          <a:xfrm>
            <a:off x="9386637" y="1922839"/>
            <a:ext cx="8504019" cy="6293416"/>
            <a:chOff x="0" y="0"/>
            <a:chExt cx="2586577" cy="1914201"/>
          </a:xfrm>
        </p:grpSpPr>
        <p:sp>
          <p:nvSpPr>
            <p:cNvPr id="3" name="Freeform 3"/>
            <p:cNvSpPr/>
            <p:nvPr/>
          </p:nvSpPr>
          <p:spPr>
            <a:xfrm>
              <a:off x="0" y="0"/>
              <a:ext cx="2586577" cy="1914201"/>
            </a:xfrm>
            <a:custGeom>
              <a:avLst/>
              <a:gdLst/>
              <a:ahLst/>
              <a:cxnLst/>
              <a:rect l="l" t="t" r="r" b="b"/>
              <a:pathLst>
                <a:path w="2586577" h="1914201">
                  <a:moveTo>
                    <a:pt x="0" y="0"/>
                  </a:moveTo>
                  <a:lnTo>
                    <a:pt x="2586577" y="0"/>
                  </a:lnTo>
                  <a:lnTo>
                    <a:pt x="2586577" y="1914201"/>
                  </a:lnTo>
                  <a:lnTo>
                    <a:pt x="0" y="1914201"/>
                  </a:lnTo>
                  <a:close/>
                </a:path>
              </a:pathLst>
            </a:custGeom>
            <a:solidFill>
              <a:srgbClr val="000000">
                <a:alpha val="0"/>
              </a:srgbClr>
            </a:solidFill>
            <a:ln w="9525" cap="sq">
              <a:solidFill>
                <a:srgbClr val="2B2C30"/>
              </a:solidFill>
              <a:prstDash val="solid"/>
              <a:miter/>
            </a:ln>
          </p:spPr>
        </p:sp>
        <p:sp>
          <p:nvSpPr>
            <p:cNvPr id="4" name="TextBox 4"/>
            <p:cNvSpPr txBox="1"/>
            <p:nvPr/>
          </p:nvSpPr>
          <p:spPr>
            <a:xfrm>
              <a:off x="0" y="-28575"/>
              <a:ext cx="2586577" cy="1942776"/>
            </a:xfrm>
            <a:prstGeom prst="rect">
              <a:avLst/>
            </a:prstGeom>
          </p:spPr>
          <p:txBody>
            <a:bodyPr lIns="68580" tIns="68580" rIns="68580" bIns="68580" rtlCol="0" anchor="ctr"/>
            <a:lstStyle/>
            <a:p>
              <a:pPr algn="ctr">
                <a:lnSpc>
                  <a:spcPts val="1889"/>
                </a:lnSpc>
              </a:pPr>
              <a:endParaRPr/>
            </a:p>
          </p:txBody>
        </p:sp>
      </p:grpSp>
      <p:grpSp>
        <p:nvGrpSpPr>
          <p:cNvPr id="5" name="Group 5"/>
          <p:cNvGrpSpPr/>
          <p:nvPr/>
        </p:nvGrpSpPr>
        <p:grpSpPr>
          <a:xfrm>
            <a:off x="9776199" y="2528125"/>
            <a:ext cx="7724894" cy="4916736"/>
            <a:chOff x="0" y="0"/>
            <a:chExt cx="10299859" cy="6555648"/>
          </a:xfrm>
        </p:grpSpPr>
        <p:pic>
          <p:nvPicPr>
            <p:cNvPr id="6" name="Picture 6"/>
            <p:cNvPicPr>
              <a:picLocks noChangeAspect="1"/>
            </p:cNvPicPr>
            <p:nvPr/>
          </p:nvPicPr>
          <p:blipFill>
            <a:blip r:embed="rId2"/>
            <a:srcRect t="289" b="289"/>
            <a:stretch>
              <a:fillRect/>
            </a:stretch>
          </p:blipFill>
          <p:spPr>
            <a:xfrm>
              <a:off x="0" y="0"/>
              <a:ext cx="10299859" cy="6555648"/>
            </a:xfrm>
            <a:prstGeom prst="rect">
              <a:avLst/>
            </a:prstGeom>
          </p:spPr>
        </p:pic>
      </p:grpSp>
      <p:sp>
        <p:nvSpPr>
          <p:cNvPr id="7" name="TextBox 7"/>
          <p:cNvSpPr txBox="1"/>
          <p:nvPr/>
        </p:nvSpPr>
        <p:spPr>
          <a:xfrm>
            <a:off x="10109825" y="2160974"/>
            <a:ext cx="1682491" cy="367150"/>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Bold"/>
              </a:rPr>
              <a:t>A</a:t>
            </a:r>
          </a:p>
        </p:txBody>
      </p:sp>
      <p:sp>
        <p:nvSpPr>
          <p:cNvPr id="8" name="TextBox 8"/>
          <p:cNvSpPr txBox="1"/>
          <p:nvPr/>
        </p:nvSpPr>
        <p:spPr>
          <a:xfrm>
            <a:off x="1020813" y="2423350"/>
            <a:ext cx="8123187" cy="6894195"/>
          </a:xfrm>
          <a:prstGeom prst="rect">
            <a:avLst/>
          </a:prstGeom>
        </p:spPr>
        <p:txBody>
          <a:bodyPr lIns="0" tIns="0" rIns="0" bIns="0" rtlCol="0" anchor="t">
            <a:spAutoFit/>
          </a:bodyPr>
          <a:lstStyle/>
          <a:p>
            <a:pPr>
              <a:lnSpc>
                <a:spcPts val="4950"/>
              </a:lnSpc>
            </a:pPr>
            <a:r>
              <a:rPr lang="en-US" sz="3300">
                <a:solidFill>
                  <a:srgbClr val="2B2C30"/>
                </a:solidFill>
                <a:latin typeface="Public Sans"/>
              </a:rPr>
              <a:t>In our Base matrix , we observe that the A segment has high density of non - zero values. This result in tedious calculations. </a:t>
            </a:r>
          </a:p>
          <a:p>
            <a:pPr>
              <a:lnSpc>
                <a:spcPts val="4950"/>
              </a:lnSpc>
            </a:pPr>
            <a:endParaRPr lang="en-US" sz="3300">
              <a:solidFill>
                <a:srgbClr val="2B2C30"/>
              </a:solidFill>
              <a:latin typeface="Public Sans"/>
            </a:endParaRPr>
          </a:p>
          <a:p>
            <a:pPr>
              <a:lnSpc>
                <a:spcPts val="4950"/>
              </a:lnSpc>
            </a:pPr>
            <a:r>
              <a:rPr lang="en-US" sz="3300">
                <a:solidFill>
                  <a:srgbClr val="2B2C30"/>
                </a:solidFill>
                <a:latin typeface="Public Sans"/>
              </a:rPr>
              <a:t>In order to match the code rate and make it more manageable, one strategy to apply is puncturing.  By selectively removing certain bits, puncturing effectively alters the code rate while potentially simplifying the decoding process.</a:t>
            </a:r>
          </a:p>
        </p:txBody>
      </p:sp>
      <p:sp>
        <p:nvSpPr>
          <p:cNvPr id="9" name="AutoShape 9"/>
          <p:cNvSpPr/>
          <p:nvPr/>
        </p:nvSpPr>
        <p:spPr>
          <a:xfrm flipV="1">
            <a:off x="1028695" y="1389958"/>
            <a:ext cx="16230594" cy="38509"/>
          </a:xfrm>
          <a:prstGeom prst="line">
            <a:avLst/>
          </a:prstGeom>
          <a:ln w="9525" cap="flat">
            <a:solidFill>
              <a:srgbClr val="2B2C30"/>
            </a:solidFill>
            <a:prstDash val="solid"/>
            <a:headEnd type="none" w="sm" len="sm"/>
            <a:tailEnd type="none" w="sm" len="sm"/>
          </a:ln>
        </p:spPr>
      </p:sp>
      <p:sp>
        <p:nvSpPr>
          <p:cNvPr id="10" name="TextBox 10"/>
          <p:cNvSpPr txBox="1"/>
          <p:nvPr/>
        </p:nvSpPr>
        <p:spPr>
          <a:xfrm>
            <a:off x="783237" y="481013"/>
            <a:ext cx="6213230" cy="908946"/>
          </a:xfrm>
          <a:prstGeom prst="rect">
            <a:avLst/>
          </a:prstGeom>
        </p:spPr>
        <p:txBody>
          <a:bodyPr lIns="0" tIns="0" rIns="0" bIns="0" rtlCol="0" anchor="t">
            <a:spAutoFit/>
          </a:bodyPr>
          <a:lstStyle/>
          <a:p>
            <a:pPr algn="ctr">
              <a:lnSpc>
                <a:spcPts val="7330"/>
              </a:lnSpc>
              <a:spcBef>
                <a:spcPct val="0"/>
              </a:spcBef>
            </a:pPr>
            <a:r>
              <a:rPr lang="en-US" sz="5236">
                <a:solidFill>
                  <a:srgbClr val="2B2C30"/>
                </a:solidFill>
                <a:latin typeface="Public Sans Bold"/>
              </a:rPr>
              <a:t>P U N C T U R I N 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42975"/>
            <a:ext cx="16230600" cy="721626"/>
          </a:xfrm>
          <a:prstGeom prst="rect">
            <a:avLst/>
          </a:prstGeom>
        </p:spPr>
        <p:txBody>
          <a:bodyPr lIns="0" tIns="0" rIns="0" bIns="0" rtlCol="0" anchor="t">
            <a:spAutoFit/>
          </a:bodyPr>
          <a:lstStyle/>
          <a:p>
            <a:pPr>
              <a:lnSpc>
                <a:spcPts val="5900"/>
              </a:lnSpc>
              <a:spcBef>
                <a:spcPct val="0"/>
              </a:spcBef>
            </a:pPr>
            <a:r>
              <a:rPr lang="en-US" sz="4214" spc="956">
                <a:solidFill>
                  <a:srgbClr val="2B2C30"/>
                </a:solidFill>
                <a:latin typeface="Public Sans Bold"/>
              </a:rPr>
              <a:t>RATE MATCHING</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17786" y="1823082"/>
            <a:ext cx="16252429" cy="7532917"/>
          </a:xfrm>
          <a:prstGeom prst="rect">
            <a:avLst/>
          </a:prstGeom>
        </p:spPr>
        <p:txBody>
          <a:bodyPr lIns="0" tIns="0" rIns="0" bIns="0" rtlCol="0" anchor="t">
            <a:spAutoFit/>
          </a:bodyPr>
          <a:lstStyle/>
          <a:p>
            <a:pPr>
              <a:lnSpc>
                <a:spcPts val="4272"/>
              </a:lnSpc>
            </a:pPr>
            <a:r>
              <a:rPr lang="en-US" sz="3052">
                <a:solidFill>
                  <a:srgbClr val="2B2C30"/>
                </a:solidFill>
                <a:latin typeface="Public Sans"/>
              </a:rPr>
              <a:t>Rate matching in LDPC involves adjusting the parity-check matrix to match the desired code rate. For large base matrices, this entails expanding or puncturing the matrix while maintaining sparsity. Expansion adds rows to increase rate, puncturing removes rows to decrease it. This process preserves the code's error-correction capability. Rate matching aligns LDPC codewords with the transmission rate, often involving padding or truncating. Optimization considers factors like error correction, decoding complexity, and system compatibility. LDPC codes are prevalent in communication standards like Wi-Fi and 5G NR. Effective rate matching ensures reliable performance in these systems.</a:t>
            </a:r>
          </a:p>
          <a:p>
            <a:pPr>
              <a:lnSpc>
                <a:spcPts val="4272"/>
              </a:lnSpc>
            </a:pPr>
            <a:endParaRPr lang="en-US" sz="3052">
              <a:solidFill>
                <a:srgbClr val="2B2C30"/>
              </a:solidFill>
              <a:latin typeface="Public Sans"/>
            </a:endParaRPr>
          </a:p>
          <a:p>
            <a:pPr>
              <a:lnSpc>
                <a:spcPts val="4272"/>
              </a:lnSpc>
            </a:pPr>
            <a:r>
              <a:rPr lang="en-US" sz="3052">
                <a:solidFill>
                  <a:srgbClr val="2B2C30"/>
                </a:solidFill>
                <a:latin typeface="Public Sans"/>
              </a:rPr>
              <a:t>[mb,nb] = size(B); kb = nb - mb; % 5G NR specific details</a:t>
            </a:r>
          </a:p>
          <a:p>
            <a:pPr>
              <a:lnSpc>
                <a:spcPts val="4272"/>
              </a:lnSpc>
            </a:pPr>
            <a:r>
              <a:rPr lang="en-US" sz="3052">
                <a:solidFill>
                  <a:srgbClr val="2B2C30"/>
                </a:solidFill>
                <a:latin typeface="Public Sans"/>
              </a:rPr>
              <a:t>kNumInfoBits = kb * z; % Number of information bits</a:t>
            </a:r>
          </a:p>
          <a:p>
            <a:pPr>
              <a:lnSpc>
                <a:spcPts val="4272"/>
              </a:lnSpc>
            </a:pPr>
            <a:r>
              <a:rPr lang="en-US" sz="3052">
                <a:solidFill>
                  <a:srgbClr val="2B2C30"/>
                </a:solidFill>
                <a:latin typeface="Public Sans"/>
              </a:rPr>
              <a:t>k_pc = kb-2; nbRM = ceil(k_pc/codeRate)+2; % Some 5G NR specific details </a:t>
            </a:r>
          </a:p>
          <a:p>
            <a:pPr>
              <a:lnSpc>
                <a:spcPts val="4272"/>
              </a:lnSpc>
            </a:pPr>
            <a:r>
              <a:rPr lang="en-US" sz="3052">
                <a:solidFill>
                  <a:srgbClr val="2B2C30"/>
                </a:solidFill>
                <a:latin typeface="Public Sans"/>
              </a:rPr>
              <a:t>nBlockLength = nbRM * z; % Number of encoded bits</a:t>
            </a:r>
          </a:p>
          <a:p>
            <a:pPr>
              <a:lnSpc>
                <a:spcPts val="4272"/>
              </a:lnSpc>
              <a:spcBef>
                <a:spcPct val="0"/>
              </a:spcBef>
            </a:pPr>
            <a:endParaRPr lang="en-US" sz="3052">
              <a:solidFill>
                <a:srgbClr val="2B2C30"/>
              </a:solidFill>
              <a:latin typeface="Public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42975"/>
            <a:ext cx="16230600" cy="65098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TABLE OF CONTENT</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28689" y="2227065"/>
            <a:ext cx="7877184" cy="7313295"/>
          </a:xfrm>
          <a:prstGeom prst="rect">
            <a:avLst/>
          </a:prstGeom>
        </p:spPr>
        <p:txBody>
          <a:bodyPr lIns="0" tIns="0" rIns="0" bIns="0" rtlCol="0" anchor="t">
            <a:spAutoFit/>
          </a:bodyPr>
          <a:lstStyle/>
          <a:p>
            <a:pPr marL="604519" lvl="1" indent="-302260">
              <a:lnSpc>
                <a:spcPts val="4199"/>
              </a:lnSpc>
              <a:buAutoNum type="arabicPeriod"/>
            </a:pPr>
            <a:r>
              <a:rPr lang="en-US" sz="2799">
                <a:solidFill>
                  <a:srgbClr val="2B2C30"/>
                </a:solidFill>
                <a:latin typeface="Public Sans"/>
              </a:rPr>
              <a:t>Honour Code</a:t>
            </a:r>
          </a:p>
          <a:p>
            <a:pPr marL="604519" lvl="1" indent="-302260">
              <a:lnSpc>
                <a:spcPts val="4199"/>
              </a:lnSpc>
              <a:buAutoNum type="arabicPeriod"/>
            </a:pPr>
            <a:r>
              <a:rPr lang="en-US" sz="2799">
                <a:solidFill>
                  <a:srgbClr val="2B2C30"/>
                </a:solidFill>
                <a:latin typeface="Public Sans"/>
              </a:rPr>
              <a:t>Group Members</a:t>
            </a:r>
          </a:p>
          <a:p>
            <a:pPr marL="604519" lvl="1" indent="-302260">
              <a:lnSpc>
                <a:spcPts val="4199"/>
              </a:lnSpc>
              <a:buAutoNum type="arabicPeriod"/>
            </a:pPr>
            <a:r>
              <a:rPr lang="en-US" sz="2799">
                <a:solidFill>
                  <a:srgbClr val="2B2C30"/>
                </a:solidFill>
                <a:latin typeface="Public Sans"/>
              </a:rPr>
              <a:t>Introduction to LDPC</a:t>
            </a:r>
          </a:p>
          <a:p>
            <a:pPr marL="604519" lvl="1" indent="-302260">
              <a:lnSpc>
                <a:spcPts val="4199"/>
              </a:lnSpc>
              <a:buAutoNum type="arabicPeriod"/>
            </a:pPr>
            <a:r>
              <a:rPr lang="en-US" sz="2799">
                <a:solidFill>
                  <a:srgbClr val="2B2C30"/>
                </a:solidFill>
                <a:latin typeface="Public Sans"/>
              </a:rPr>
              <a:t>LDPC In Standards</a:t>
            </a:r>
          </a:p>
          <a:p>
            <a:pPr marL="604519" lvl="1" indent="-302260">
              <a:lnSpc>
                <a:spcPts val="4199"/>
              </a:lnSpc>
              <a:buAutoNum type="arabicPeriod"/>
            </a:pPr>
            <a:r>
              <a:rPr lang="en-US" sz="2799">
                <a:solidFill>
                  <a:srgbClr val="2B2C30"/>
                </a:solidFill>
                <a:latin typeface="Public Sans"/>
              </a:rPr>
              <a:t>Base Matrices for 5G Standard</a:t>
            </a:r>
          </a:p>
          <a:p>
            <a:pPr marL="604519" lvl="1" indent="-302260">
              <a:lnSpc>
                <a:spcPts val="4199"/>
              </a:lnSpc>
              <a:buAutoNum type="arabicPeriod"/>
            </a:pPr>
            <a:r>
              <a:rPr lang="en-US" sz="2799">
                <a:solidFill>
                  <a:srgbClr val="2B2C30"/>
                </a:solidFill>
                <a:latin typeface="Public Sans"/>
              </a:rPr>
              <a:t>Expansion Factor (Z)</a:t>
            </a:r>
          </a:p>
          <a:p>
            <a:pPr marL="604519" lvl="1" indent="-302260">
              <a:lnSpc>
                <a:spcPts val="4199"/>
              </a:lnSpc>
              <a:buAutoNum type="arabicPeriod"/>
            </a:pPr>
            <a:r>
              <a:rPr lang="en-US" sz="2799">
                <a:solidFill>
                  <a:srgbClr val="2B2C30"/>
                </a:solidFill>
                <a:latin typeface="Public Sans"/>
              </a:rPr>
              <a:t>Encoding of Base Matrices</a:t>
            </a:r>
          </a:p>
          <a:p>
            <a:pPr marL="604519" lvl="1" indent="-302260">
              <a:lnSpc>
                <a:spcPts val="4199"/>
              </a:lnSpc>
              <a:buAutoNum type="arabicPeriod"/>
            </a:pPr>
            <a:r>
              <a:rPr lang="en-US" sz="2799">
                <a:solidFill>
                  <a:srgbClr val="2B2C30"/>
                </a:solidFill>
                <a:latin typeface="Public Sans"/>
              </a:rPr>
              <a:t>BPSK over AWGN Channel</a:t>
            </a:r>
          </a:p>
          <a:p>
            <a:pPr marL="604519" lvl="1" indent="-302260">
              <a:lnSpc>
                <a:spcPts val="4199"/>
              </a:lnSpc>
              <a:buAutoNum type="arabicPeriod"/>
            </a:pPr>
            <a:r>
              <a:rPr lang="en-US" sz="2799">
                <a:solidFill>
                  <a:srgbClr val="2B2C30"/>
                </a:solidFill>
                <a:latin typeface="Public Sans"/>
              </a:rPr>
              <a:t>AWGN and SNR</a:t>
            </a:r>
          </a:p>
          <a:p>
            <a:pPr marL="604519" lvl="1" indent="-302260">
              <a:lnSpc>
                <a:spcPts val="4199"/>
              </a:lnSpc>
              <a:buAutoNum type="arabicPeriod"/>
            </a:pPr>
            <a:r>
              <a:rPr lang="en-US" sz="2799">
                <a:solidFill>
                  <a:srgbClr val="2B2C30"/>
                </a:solidFill>
                <a:latin typeface="Public Sans"/>
              </a:rPr>
              <a:t>Demodulation</a:t>
            </a:r>
          </a:p>
          <a:p>
            <a:pPr marL="604519" lvl="1" indent="-302260">
              <a:lnSpc>
                <a:spcPts val="4199"/>
              </a:lnSpc>
              <a:buAutoNum type="arabicPeriod"/>
            </a:pPr>
            <a:r>
              <a:rPr lang="en-US" sz="2799">
                <a:solidFill>
                  <a:srgbClr val="2B2C30"/>
                </a:solidFill>
                <a:latin typeface="Public Sans"/>
              </a:rPr>
              <a:t>Puncturing and Rate matching</a:t>
            </a:r>
          </a:p>
          <a:p>
            <a:pPr marL="604519" lvl="1" indent="-302260">
              <a:lnSpc>
                <a:spcPts val="4199"/>
              </a:lnSpc>
              <a:buAutoNum type="arabicPeriod"/>
            </a:pPr>
            <a:r>
              <a:rPr lang="en-US" sz="2799">
                <a:solidFill>
                  <a:srgbClr val="2B2C30"/>
                </a:solidFill>
                <a:latin typeface="Public Sans"/>
              </a:rPr>
              <a:t>Hard Decision Decoding</a:t>
            </a:r>
          </a:p>
          <a:p>
            <a:pPr marL="604519" lvl="1" indent="-302260">
              <a:lnSpc>
                <a:spcPts val="4199"/>
              </a:lnSpc>
              <a:buAutoNum type="arabicPeriod"/>
            </a:pPr>
            <a:r>
              <a:rPr lang="en-US" sz="2799">
                <a:solidFill>
                  <a:srgbClr val="2B2C30"/>
                </a:solidFill>
                <a:latin typeface="Public Sans"/>
              </a:rPr>
              <a:t>Soft Decision Decoding and LLR</a:t>
            </a:r>
          </a:p>
          <a:p>
            <a:pPr marL="604519" lvl="1" indent="-302260">
              <a:lnSpc>
                <a:spcPts val="4199"/>
              </a:lnSpc>
              <a:buAutoNum type="arabicPeriod"/>
            </a:pPr>
            <a:r>
              <a:rPr lang="en-US" sz="2799">
                <a:solidFill>
                  <a:srgbClr val="2B2C30"/>
                </a:solidFill>
                <a:latin typeface="Public Sans"/>
              </a:rPr>
              <a:t>SISO Decoder For Repetiotion Code</a:t>
            </a:r>
          </a:p>
        </p:txBody>
      </p:sp>
      <p:sp>
        <p:nvSpPr>
          <p:cNvPr id="5" name="TextBox 5"/>
          <p:cNvSpPr txBox="1"/>
          <p:nvPr/>
        </p:nvSpPr>
        <p:spPr>
          <a:xfrm>
            <a:off x="9144000" y="2227065"/>
            <a:ext cx="7877184" cy="7837170"/>
          </a:xfrm>
          <a:prstGeom prst="rect">
            <a:avLst/>
          </a:prstGeom>
        </p:spPr>
        <p:txBody>
          <a:bodyPr lIns="0" tIns="0" rIns="0" bIns="0" rtlCol="0" anchor="t">
            <a:spAutoFit/>
          </a:bodyPr>
          <a:lstStyle/>
          <a:p>
            <a:pPr>
              <a:lnSpc>
                <a:spcPts val="4199"/>
              </a:lnSpc>
            </a:pPr>
            <a:r>
              <a:rPr lang="en-US" sz="2799" spc="13">
                <a:solidFill>
                  <a:srgbClr val="2B2C30"/>
                </a:solidFill>
                <a:latin typeface="Public Sans"/>
              </a:rPr>
              <a:t>15. SISO Decoder for (n, n-1) SPC Code</a:t>
            </a:r>
          </a:p>
          <a:p>
            <a:pPr>
              <a:lnSpc>
                <a:spcPts val="4199"/>
              </a:lnSpc>
            </a:pPr>
            <a:r>
              <a:rPr lang="en-US" sz="2799" spc="13">
                <a:solidFill>
                  <a:srgbClr val="2B2C30"/>
                </a:solidFill>
                <a:latin typeface="Public Sans"/>
              </a:rPr>
              <a:t>16. Min-Sum Approximation</a:t>
            </a:r>
          </a:p>
          <a:p>
            <a:pPr>
              <a:lnSpc>
                <a:spcPts val="4199"/>
              </a:lnSpc>
            </a:pPr>
            <a:r>
              <a:rPr lang="en-US" sz="2799" spc="13">
                <a:solidFill>
                  <a:srgbClr val="2B2C30"/>
                </a:solidFill>
                <a:latin typeface="Public Sans"/>
              </a:rPr>
              <a:t>17. Tanner Graph</a:t>
            </a:r>
          </a:p>
          <a:p>
            <a:pPr>
              <a:lnSpc>
                <a:spcPts val="4199"/>
              </a:lnSpc>
            </a:pPr>
            <a:r>
              <a:rPr lang="en-US" sz="2799" spc="13">
                <a:solidFill>
                  <a:srgbClr val="2B2C30"/>
                </a:solidFill>
                <a:latin typeface="Public Sans"/>
              </a:rPr>
              <a:t>18. Monte Carlo</a:t>
            </a:r>
          </a:p>
          <a:p>
            <a:pPr>
              <a:lnSpc>
                <a:spcPts val="4199"/>
              </a:lnSpc>
            </a:pPr>
            <a:r>
              <a:rPr lang="en-US" sz="2799" spc="13">
                <a:solidFill>
                  <a:srgbClr val="2B2C30"/>
                </a:solidFill>
                <a:latin typeface="Public Sans"/>
              </a:rPr>
              <a:t>19. Graphs for Bit Error Probability (BEP)</a:t>
            </a:r>
          </a:p>
          <a:p>
            <a:pPr>
              <a:lnSpc>
                <a:spcPts val="4199"/>
              </a:lnSpc>
            </a:pPr>
            <a:r>
              <a:rPr lang="en-US" sz="2799" spc="13">
                <a:solidFill>
                  <a:srgbClr val="2B2C30"/>
                </a:solidFill>
                <a:latin typeface="Public Sans"/>
              </a:rPr>
              <a:t>20. Graphs for Base Matrix NR_2_6_52</a:t>
            </a:r>
          </a:p>
          <a:p>
            <a:pPr>
              <a:lnSpc>
                <a:spcPts val="4199"/>
              </a:lnSpc>
            </a:pPr>
            <a:r>
              <a:rPr lang="en-US" sz="2799" spc="13">
                <a:solidFill>
                  <a:srgbClr val="2B2C30"/>
                </a:solidFill>
                <a:latin typeface="Public Sans"/>
              </a:rPr>
              <a:t>21. Graphs for Base Matrix NR_1_5_352</a:t>
            </a:r>
          </a:p>
          <a:p>
            <a:pPr>
              <a:lnSpc>
                <a:spcPts val="4199"/>
              </a:lnSpc>
            </a:pPr>
            <a:r>
              <a:rPr lang="en-US" sz="2799" spc="13">
                <a:solidFill>
                  <a:srgbClr val="2B2C30"/>
                </a:solidFill>
                <a:latin typeface="Public Sans"/>
              </a:rPr>
              <a:t>22. BER vs SNR for BPSK over AWGN Channel</a:t>
            </a:r>
          </a:p>
          <a:p>
            <a:pPr>
              <a:lnSpc>
                <a:spcPts val="4199"/>
              </a:lnSpc>
            </a:pPr>
            <a:r>
              <a:rPr lang="en-US" sz="2799" spc="13">
                <a:solidFill>
                  <a:srgbClr val="2B2C30"/>
                </a:solidFill>
                <a:latin typeface="Public Sans"/>
              </a:rPr>
              <a:t>23. Benefits of Encoded message over Uncoded message</a:t>
            </a:r>
          </a:p>
          <a:p>
            <a:pPr>
              <a:lnSpc>
                <a:spcPts val="4199"/>
              </a:lnSpc>
            </a:pPr>
            <a:r>
              <a:rPr lang="en-US" sz="2799" spc="13">
                <a:solidFill>
                  <a:srgbClr val="2B2C30"/>
                </a:solidFill>
                <a:latin typeface="Public Sans"/>
              </a:rPr>
              <a:t>24. Shannon Capacity Bound</a:t>
            </a:r>
          </a:p>
          <a:p>
            <a:pPr>
              <a:lnSpc>
                <a:spcPts val="4199"/>
              </a:lnSpc>
            </a:pPr>
            <a:r>
              <a:rPr lang="en-US" sz="2799" spc="13">
                <a:solidFill>
                  <a:srgbClr val="2B2C30"/>
                </a:solidFill>
                <a:latin typeface="Public Sans"/>
              </a:rPr>
              <a:t>25. Conclusion of Analysis</a:t>
            </a:r>
          </a:p>
          <a:p>
            <a:pPr>
              <a:lnSpc>
                <a:spcPts val="4199"/>
              </a:lnSpc>
            </a:pPr>
            <a:r>
              <a:rPr lang="en-US" sz="2799" spc="13">
                <a:solidFill>
                  <a:srgbClr val="2B2C30"/>
                </a:solidFill>
                <a:latin typeface="Public Sans"/>
              </a:rPr>
              <a:t>26. Improvement in the Min-Sum Decoding</a:t>
            </a:r>
          </a:p>
          <a:p>
            <a:pPr>
              <a:lnSpc>
                <a:spcPts val="4199"/>
              </a:lnSpc>
            </a:pPr>
            <a:r>
              <a:rPr lang="en-US" sz="2799" spc="13">
                <a:solidFill>
                  <a:srgbClr val="2B2C30"/>
                </a:solidFill>
                <a:latin typeface="Public Sans"/>
              </a:rPr>
              <a:t>27. Bibliography</a:t>
            </a:r>
          </a:p>
          <a:p>
            <a:pPr>
              <a:lnSpc>
                <a:spcPts val="4199"/>
              </a:lnSpc>
            </a:pPr>
            <a:endParaRPr lang="en-US" sz="2799" spc="13">
              <a:solidFill>
                <a:srgbClr val="2B2C3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3" y="554037"/>
            <a:ext cx="9410697" cy="820609"/>
          </a:xfrm>
          <a:prstGeom prst="rect">
            <a:avLst/>
          </a:prstGeom>
        </p:spPr>
        <p:txBody>
          <a:bodyPr wrap="square" lIns="0" tIns="0" rIns="0" bIns="0" rtlCol="0" anchor="t">
            <a:spAutoFit/>
          </a:bodyPr>
          <a:lstStyle/>
          <a:p>
            <a:pPr algn="ctr">
              <a:lnSpc>
                <a:spcPts val="6999"/>
              </a:lnSpc>
              <a:spcBef>
                <a:spcPct val="0"/>
              </a:spcBef>
            </a:pPr>
            <a:r>
              <a:rPr lang="en-US" sz="4999" dirty="0">
                <a:solidFill>
                  <a:srgbClr val="000000"/>
                </a:solidFill>
                <a:latin typeface="Public Sans Bold"/>
              </a:rPr>
              <a:t>HARD DECISION DECODING</a:t>
            </a:r>
          </a:p>
        </p:txBody>
      </p:sp>
      <p:sp>
        <p:nvSpPr>
          <p:cNvPr id="3" name="TextBox 3"/>
          <p:cNvSpPr txBox="1"/>
          <p:nvPr/>
        </p:nvSpPr>
        <p:spPr>
          <a:xfrm>
            <a:off x="1028703" y="1936750"/>
            <a:ext cx="16230594" cy="6327775"/>
          </a:xfrm>
          <a:prstGeom prst="rect">
            <a:avLst/>
          </a:prstGeom>
        </p:spPr>
        <p:txBody>
          <a:bodyPr lIns="0" tIns="0" rIns="0" bIns="0" rtlCol="0" anchor="t">
            <a:spAutoFit/>
          </a:bodyPr>
          <a:lstStyle/>
          <a:p>
            <a:pPr>
              <a:lnSpc>
                <a:spcPts val="5599"/>
              </a:lnSpc>
              <a:spcBef>
                <a:spcPct val="0"/>
              </a:spcBef>
            </a:pPr>
            <a:r>
              <a:rPr lang="en-US" sz="3999" dirty="0">
                <a:solidFill>
                  <a:srgbClr val="000000"/>
                </a:solidFill>
                <a:latin typeface="Public Sans"/>
              </a:rPr>
              <a:t>Hard decision decoding is a technique in digital communication where the received signal is compared to predefined thresholds to determine the transmitted symbol. By dividing the signal space into distinct regions based on these thresholds, the decoder can make a decision about the transmitted symbol. This method is straight forward and computationally efficient, making it suitable for various error-correcting codes. However, hard decision decoding may struggle in highly noisy or fading channels where softer decision metrics, such as likelihood ratios, are preferred. </a:t>
            </a:r>
          </a:p>
        </p:txBody>
      </p:sp>
      <p:sp>
        <p:nvSpPr>
          <p:cNvPr id="4" name="AutoShape 4"/>
          <p:cNvSpPr/>
          <p:nvPr/>
        </p:nvSpPr>
        <p:spPr>
          <a:xfrm flipV="1">
            <a:off x="1028692" y="1412875"/>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692" y="604837"/>
            <a:ext cx="15911394" cy="762000"/>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Public Sans Bold"/>
              </a:rPr>
              <a:t>SOFT DECISION DECODING AND LOG LIKELIHOOD RATIO</a:t>
            </a:r>
          </a:p>
        </p:txBody>
      </p:sp>
      <p:sp>
        <p:nvSpPr>
          <p:cNvPr id="3" name="TextBox 3"/>
          <p:cNvSpPr txBox="1"/>
          <p:nvPr/>
        </p:nvSpPr>
        <p:spPr>
          <a:xfrm>
            <a:off x="1028700" y="1584325"/>
            <a:ext cx="16230600" cy="7737475"/>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Public Sans"/>
              </a:rPr>
              <a:t>Soft decision decoding is a method used in digital communication to make decisions about transmitted symbols based on the likelihood of different symbols given the received signal. This is typically done using metrics like the log likelihood ratio (LLR), which quantifies the likelihood of each symbol based on the received signal's characteristics and noise statistics. Soft decision decoding provides more information about the reliability of each symbol, allowing for more accurate decoding in noisy or fading channels compared to hard decision decoding. However, it requires more computational resources and complexity due to the need to calculate and process LLRs for each symbol. </a:t>
            </a:r>
          </a:p>
        </p:txBody>
      </p:sp>
      <p:sp>
        <p:nvSpPr>
          <p:cNvPr id="4" name="AutoShape 4"/>
          <p:cNvSpPr/>
          <p:nvPr/>
        </p:nvSpPr>
        <p:spPr>
          <a:xfrm flipV="1">
            <a:off x="1028692" y="1412875"/>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298623" y="2014413"/>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m</a:t>
            </a:r>
          </a:p>
        </p:txBody>
      </p:sp>
      <p:grpSp>
        <p:nvGrpSpPr>
          <p:cNvPr id="3" name="Group 3"/>
          <p:cNvGrpSpPr/>
          <p:nvPr/>
        </p:nvGrpSpPr>
        <p:grpSpPr>
          <a:xfrm>
            <a:off x="5452823" y="2125148"/>
            <a:ext cx="2726495" cy="1405573"/>
            <a:chOff x="0" y="0"/>
            <a:chExt cx="718089" cy="370192"/>
          </a:xfrm>
        </p:grpSpPr>
        <p:sp>
          <p:nvSpPr>
            <p:cNvPr id="4" name="Freeform 4"/>
            <p:cNvSpPr/>
            <p:nvPr/>
          </p:nvSpPr>
          <p:spPr>
            <a:xfrm>
              <a:off x="0" y="0"/>
              <a:ext cx="718089" cy="370192"/>
            </a:xfrm>
            <a:custGeom>
              <a:avLst/>
              <a:gdLst/>
              <a:ahLst/>
              <a:cxnLst/>
              <a:rect l="l" t="t" r="r" b="b"/>
              <a:pathLst>
                <a:path w="718089" h="370192">
                  <a:moveTo>
                    <a:pt x="0" y="0"/>
                  </a:moveTo>
                  <a:lnTo>
                    <a:pt x="718089" y="0"/>
                  </a:lnTo>
                  <a:lnTo>
                    <a:pt x="718089" y="370192"/>
                  </a:lnTo>
                  <a:lnTo>
                    <a:pt x="0" y="370192"/>
                  </a:lnTo>
                  <a:close/>
                </a:path>
              </a:pathLst>
            </a:custGeom>
            <a:solidFill>
              <a:srgbClr val="000000"/>
            </a:solidFill>
          </p:spPr>
        </p:sp>
        <p:sp>
          <p:nvSpPr>
            <p:cNvPr id="5" name="TextBox 5"/>
            <p:cNvSpPr txBox="1"/>
            <p:nvPr/>
          </p:nvSpPr>
          <p:spPr>
            <a:xfrm>
              <a:off x="0" y="-85725"/>
              <a:ext cx="718089"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BPSK Modulator</a:t>
              </a:r>
            </a:p>
          </p:txBody>
        </p:sp>
      </p:grpSp>
      <p:sp>
        <p:nvSpPr>
          <p:cNvPr id="6" name="Freeform 6"/>
          <p:cNvSpPr/>
          <p:nvPr/>
        </p:nvSpPr>
        <p:spPr>
          <a:xfrm>
            <a:off x="8179318" y="2552073"/>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84822" y="2477547"/>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9945224" y="2100138"/>
            <a:ext cx="2171742" cy="1405573"/>
            <a:chOff x="0" y="0"/>
            <a:chExt cx="571981" cy="370192"/>
          </a:xfrm>
        </p:grpSpPr>
        <p:sp>
          <p:nvSpPr>
            <p:cNvPr id="9" name="Freeform 9"/>
            <p:cNvSpPr/>
            <p:nvPr/>
          </p:nvSpPr>
          <p:spPr>
            <a:xfrm>
              <a:off x="0" y="0"/>
              <a:ext cx="571981" cy="370192"/>
            </a:xfrm>
            <a:custGeom>
              <a:avLst/>
              <a:gdLst/>
              <a:ahLst/>
              <a:cxnLst/>
              <a:rect l="l" t="t" r="r" b="b"/>
              <a:pathLst>
                <a:path w="571981" h="370192">
                  <a:moveTo>
                    <a:pt x="0" y="0"/>
                  </a:moveTo>
                  <a:lnTo>
                    <a:pt x="571981" y="0"/>
                  </a:lnTo>
                  <a:lnTo>
                    <a:pt x="571981" y="370192"/>
                  </a:lnTo>
                  <a:lnTo>
                    <a:pt x="0" y="370192"/>
                  </a:lnTo>
                  <a:close/>
                </a:path>
              </a:pathLst>
            </a:custGeom>
            <a:solidFill>
              <a:srgbClr val="2B2C30"/>
            </a:solidFill>
          </p:spPr>
        </p:sp>
        <p:sp>
          <p:nvSpPr>
            <p:cNvPr id="10" name="TextBox 10"/>
            <p:cNvSpPr txBox="1"/>
            <p:nvPr/>
          </p:nvSpPr>
          <p:spPr>
            <a:xfrm>
              <a:off x="0" y="-85725"/>
              <a:ext cx="571981"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AWGN Channel</a:t>
              </a:r>
            </a:p>
          </p:txBody>
        </p:sp>
      </p:grpSp>
      <p:sp>
        <p:nvSpPr>
          <p:cNvPr id="11" name="Freeform 11"/>
          <p:cNvSpPr/>
          <p:nvPr/>
        </p:nvSpPr>
        <p:spPr>
          <a:xfrm>
            <a:off x="12116966" y="2577083"/>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576704" y="2100138"/>
            <a:ext cx="2289453" cy="1405573"/>
            <a:chOff x="0" y="0"/>
            <a:chExt cx="602983" cy="370192"/>
          </a:xfrm>
        </p:grpSpPr>
        <p:sp>
          <p:nvSpPr>
            <p:cNvPr id="13" name="Freeform 13"/>
            <p:cNvSpPr/>
            <p:nvPr/>
          </p:nvSpPr>
          <p:spPr>
            <a:xfrm>
              <a:off x="0" y="0"/>
              <a:ext cx="602983" cy="370192"/>
            </a:xfrm>
            <a:custGeom>
              <a:avLst/>
              <a:gdLst/>
              <a:ahLst/>
              <a:cxnLst/>
              <a:rect l="l" t="t" r="r" b="b"/>
              <a:pathLst>
                <a:path w="602983" h="370192">
                  <a:moveTo>
                    <a:pt x="0" y="0"/>
                  </a:moveTo>
                  <a:lnTo>
                    <a:pt x="602983" y="0"/>
                  </a:lnTo>
                  <a:lnTo>
                    <a:pt x="602983" y="370192"/>
                  </a:lnTo>
                  <a:lnTo>
                    <a:pt x="0" y="370192"/>
                  </a:lnTo>
                  <a:close/>
                </a:path>
              </a:pathLst>
            </a:custGeom>
            <a:solidFill>
              <a:srgbClr val="2B2C30"/>
            </a:solidFill>
          </p:spPr>
        </p:sp>
        <p:sp>
          <p:nvSpPr>
            <p:cNvPr id="14" name="TextBox 14"/>
            <p:cNvSpPr txBox="1"/>
            <p:nvPr/>
          </p:nvSpPr>
          <p:spPr>
            <a:xfrm>
              <a:off x="0" y="-85725"/>
              <a:ext cx="602983"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Repetition</a:t>
              </a:r>
            </a:p>
          </p:txBody>
        </p:sp>
      </p:grpSp>
      <p:sp>
        <p:nvSpPr>
          <p:cNvPr id="15" name="Freeform 15"/>
          <p:cNvSpPr/>
          <p:nvPr/>
        </p:nvSpPr>
        <p:spPr>
          <a:xfrm>
            <a:off x="3686916" y="2552073"/>
            <a:ext cx="1765906" cy="501703"/>
          </a:xfrm>
          <a:custGeom>
            <a:avLst/>
            <a:gdLst/>
            <a:ahLst/>
            <a:cxnLst/>
            <a:rect l="l" t="t" r="r" b="b"/>
            <a:pathLst>
              <a:path w="1765906" h="501703">
                <a:moveTo>
                  <a:pt x="0" y="0"/>
                </a:moveTo>
                <a:lnTo>
                  <a:pt x="1765907" y="0"/>
                </a:lnTo>
                <a:lnTo>
                  <a:pt x="1765907"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a:off x="13882872" y="2100138"/>
            <a:ext cx="2894311" cy="1405573"/>
            <a:chOff x="0" y="0"/>
            <a:chExt cx="762288" cy="370192"/>
          </a:xfrm>
        </p:grpSpPr>
        <p:sp>
          <p:nvSpPr>
            <p:cNvPr id="17" name="Freeform 17"/>
            <p:cNvSpPr/>
            <p:nvPr/>
          </p:nvSpPr>
          <p:spPr>
            <a:xfrm>
              <a:off x="0" y="0"/>
              <a:ext cx="762288" cy="370192"/>
            </a:xfrm>
            <a:custGeom>
              <a:avLst/>
              <a:gdLst/>
              <a:ahLst/>
              <a:cxnLst/>
              <a:rect l="l" t="t" r="r" b="b"/>
              <a:pathLst>
                <a:path w="762288" h="370192">
                  <a:moveTo>
                    <a:pt x="0" y="0"/>
                  </a:moveTo>
                  <a:lnTo>
                    <a:pt x="762288" y="0"/>
                  </a:lnTo>
                  <a:lnTo>
                    <a:pt x="762288" y="370192"/>
                  </a:lnTo>
                  <a:lnTo>
                    <a:pt x="0" y="370192"/>
                  </a:lnTo>
                  <a:close/>
                </a:path>
              </a:pathLst>
            </a:custGeom>
            <a:solidFill>
              <a:srgbClr val="000000"/>
            </a:solidFill>
          </p:spPr>
        </p:sp>
        <p:sp>
          <p:nvSpPr>
            <p:cNvPr id="18" name="TextBox 18"/>
            <p:cNvSpPr txBox="1"/>
            <p:nvPr/>
          </p:nvSpPr>
          <p:spPr>
            <a:xfrm>
              <a:off x="0" y="-85725"/>
              <a:ext cx="762288"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SISO Decoder</a:t>
              </a:r>
            </a:p>
          </p:txBody>
        </p:sp>
      </p:grpSp>
      <p:sp>
        <p:nvSpPr>
          <p:cNvPr id="19" name="Freeform 19"/>
          <p:cNvSpPr/>
          <p:nvPr/>
        </p:nvSpPr>
        <p:spPr>
          <a:xfrm>
            <a:off x="16522094" y="2552073"/>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8806234" y="2090197"/>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s</a:t>
            </a:r>
          </a:p>
        </p:txBody>
      </p:sp>
      <p:sp>
        <p:nvSpPr>
          <p:cNvPr id="21" name="TextBox 21"/>
          <p:cNvSpPr txBox="1"/>
          <p:nvPr/>
        </p:nvSpPr>
        <p:spPr>
          <a:xfrm>
            <a:off x="12562959" y="2015497"/>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r</a:t>
            </a:r>
          </a:p>
        </p:txBody>
      </p:sp>
      <p:sp>
        <p:nvSpPr>
          <p:cNvPr id="22" name="TextBox 22"/>
          <p:cNvSpPr txBox="1"/>
          <p:nvPr/>
        </p:nvSpPr>
        <p:spPr>
          <a:xfrm>
            <a:off x="4313832" y="2039423"/>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c</a:t>
            </a:r>
          </a:p>
        </p:txBody>
      </p:sp>
      <p:sp>
        <p:nvSpPr>
          <p:cNvPr id="23" name="TextBox 23"/>
          <p:cNvSpPr txBox="1"/>
          <p:nvPr/>
        </p:nvSpPr>
        <p:spPr>
          <a:xfrm>
            <a:off x="17120083" y="2014413"/>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L</a:t>
            </a:r>
          </a:p>
        </p:txBody>
      </p:sp>
      <p:sp>
        <p:nvSpPr>
          <p:cNvPr id="24" name="Freeform 24"/>
          <p:cNvSpPr/>
          <p:nvPr/>
        </p:nvSpPr>
        <p:spPr>
          <a:xfrm rot="-5400000">
            <a:off x="10563453" y="3963233"/>
            <a:ext cx="1278185" cy="363139"/>
          </a:xfrm>
          <a:custGeom>
            <a:avLst/>
            <a:gdLst/>
            <a:ahLst/>
            <a:cxnLst/>
            <a:rect l="l" t="t" r="r" b="b"/>
            <a:pathLst>
              <a:path w="1278185" h="363139">
                <a:moveTo>
                  <a:pt x="0" y="0"/>
                </a:moveTo>
                <a:lnTo>
                  <a:pt x="1278184" y="0"/>
                </a:lnTo>
                <a:lnTo>
                  <a:pt x="1278184" y="363139"/>
                </a:lnTo>
                <a:lnTo>
                  <a:pt x="0" y="363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TextBox 25"/>
          <p:cNvSpPr txBox="1"/>
          <p:nvPr/>
        </p:nvSpPr>
        <p:spPr>
          <a:xfrm>
            <a:off x="11433442" y="3757453"/>
            <a:ext cx="1129517"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n(t)</a:t>
            </a:r>
          </a:p>
        </p:txBody>
      </p:sp>
      <p:sp>
        <p:nvSpPr>
          <p:cNvPr id="26" name="AutoShape 26"/>
          <p:cNvSpPr/>
          <p:nvPr/>
        </p:nvSpPr>
        <p:spPr>
          <a:xfrm flipV="1">
            <a:off x="1028692" y="1412875"/>
            <a:ext cx="16230594" cy="38509"/>
          </a:xfrm>
          <a:prstGeom prst="line">
            <a:avLst/>
          </a:prstGeom>
          <a:ln w="9525" cap="flat">
            <a:solidFill>
              <a:srgbClr val="2B2C30"/>
            </a:solidFill>
            <a:prstDash val="solid"/>
            <a:headEnd type="none" w="sm" len="sm"/>
            <a:tailEnd type="none" w="sm" len="sm"/>
          </a:ln>
        </p:spPr>
      </p:sp>
      <p:sp>
        <p:nvSpPr>
          <p:cNvPr id="27" name="TextBox 27"/>
          <p:cNvSpPr txBox="1"/>
          <p:nvPr/>
        </p:nvSpPr>
        <p:spPr>
          <a:xfrm>
            <a:off x="1028700" y="660288"/>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SISO DECODER FOR REPETITION CODE</a:t>
            </a:r>
          </a:p>
        </p:txBody>
      </p:sp>
      <p:sp>
        <p:nvSpPr>
          <p:cNvPr id="28" name="TextBox 28"/>
          <p:cNvSpPr txBox="1"/>
          <p:nvPr/>
        </p:nvSpPr>
        <p:spPr>
          <a:xfrm>
            <a:off x="716585" y="5050595"/>
            <a:ext cx="16421952" cy="37115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m = information bit</a:t>
            </a:r>
          </a:p>
          <a:p>
            <a:pPr marL="755651" lvl="1" indent="-377825">
              <a:lnSpc>
                <a:spcPts val="4900"/>
              </a:lnSpc>
              <a:buFont typeface="Arial"/>
              <a:buChar char="•"/>
            </a:pPr>
            <a:r>
              <a:rPr lang="en-US" sz="3500">
                <a:solidFill>
                  <a:srgbClr val="2B2C30"/>
                </a:solidFill>
                <a:latin typeface="Public Sans"/>
              </a:rPr>
              <a:t>c = codeword of length n, generally repeated the m bit n times</a:t>
            </a:r>
          </a:p>
          <a:p>
            <a:pPr marL="755651" lvl="1" indent="-377825">
              <a:lnSpc>
                <a:spcPts val="4900"/>
              </a:lnSpc>
              <a:buFont typeface="Arial"/>
              <a:buChar char="•"/>
            </a:pPr>
            <a:r>
              <a:rPr lang="en-US" sz="3500">
                <a:solidFill>
                  <a:srgbClr val="2B2C30"/>
                </a:solidFill>
                <a:latin typeface="Public Sans"/>
              </a:rPr>
              <a:t>r = s + n(t) = received noisy message</a:t>
            </a:r>
          </a:p>
          <a:p>
            <a:pPr marL="755651" lvl="1" indent="-377825">
              <a:lnSpc>
                <a:spcPts val="4900"/>
              </a:lnSpc>
              <a:buFont typeface="Arial"/>
              <a:buChar char="•"/>
            </a:pPr>
            <a:r>
              <a:rPr lang="en-US" sz="3500">
                <a:solidFill>
                  <a:srgbClr val="2B2C30"/>
                </a:solidFill>
                <a:latin typeface="Public Sans"/>
              </a:rPr>
              <a:t>L = log likelihood ratio (LLR) = ℓ + ℓ      = “belief” that the bit is 0</a:t>
            </a:r>
          </a:p>
          <a:p>
            <a:pPr marL="755651" lvl="1" indent="-377825">
              <a:lnSpc>
                <a:spcPts val="4900"/>
              </a:lnSpc>
              <a:buFont typeface="Arial"/>
              <a:buChar char="•"/>
            </a:pPr>
            <a:r>
              <a:rPr lang="en-US" sz="3500">
                <a:solidFill>
                  <a:srgbClr val="2B2C30"/>
                </a:solidFill>
                <a:latin typeface="Public Sans"/>
              </a:rPr>
              <a:t>ℓ = intrinsic value</a:t>
            </a:r>
          </a:p>
          <a:p>
            <a:pPr marL="755651" lvl="1" indent="-377825">
              <a:lnSpc>
                <a:spcPts val="4900"/>
              </a:lnSpc>
              <a:buFont typeface="Arial"/>
              <a:buChar char="•"/>
            </a:pPr>
            <a:r>
              <a:rPr lang="en-US" sz="3500">
                <a:solidFill>
                  <a:srgbClr val="2B2C30"/>
                </a:solidFill>
                <a:latin typeface="Public Sans"/>
              </a:rPr>
              <a:t>ℓ     = extrinsic value</a:t>
            </a:r>
          </a:p>
        </p:txBody>
      </p:sp>
      <p:sp>
        <p:nvSpPr>
          <p:cNvPr id="29" name="AutoShape 29"/>
          <p:cNvSpPr/>
          <p:nvPr/>
        </p:nvSpPr>
        <p:spPr>
          <a:xfrm>
            <a:off x="5916930" y="4802945"/>
            <a:ext cx="6492240" cy="0"/>
          </a:xfrm>
          <a:prstGeom prst="line">
            <a:avLst/>
          </a:prstGeom>
          <a:ln w="38100" cap="flat">
            <a:solidFill>
              <a:srgbClr val="2B2C30"/>
            </a:solidFill>
            <a:prstDash val="solid"/>
            <a:headEnd type="none" w="sm" len="sm"/>
            <a:tailEnd type="none" w="sm" len="sm"/>
          </a:ln>
        </p:spPr>
      </p:sp>
      <p:sp>
        <p:nvSpPr>
          <p:cNvPr id="30" name="TextBox 30"/>
          <p:cNvSpPr txBox="1"/>
          <p:nvPr/>
        </p:nvSpPr>
        <p:spPr>
          <a:xfrm>
            <a:off x="8645182" y="7174670"/>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
        <p:nvSpPr>
          <p:cNvPr id="31" name="TextBox 31"/>
          <p:cNvSpPr txBox="1"/>
          <p:nvPr/>
        </p:nvSpPr>
        <p:spPr>
          <a:xfrm>
            <a:off x="1744810" y="8412920"/>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424235" y="1316149"/>
            <a:ext cx="16354034" cy="4762"/>
          </a:xfrm>
          <a:prstGeom prst="line">
            <a:avLst/>
          </a:prstGeom>
          <a:ln w="9525" cap="flat">
            <a:solidFill>
              <a:srgbClr val="2B2C30"/>
            </a:solidFill>
            <a:prstDash val="solid"/>
            <a:headEnd type="none" w="sm" len="sm"/>
            <a:tailEnd type="none" w="sm" len="sm"/>
          </a:ln>
        </p:spPr>
      </p:sp>
      <p:sp>
        <p:nvSpPr>
          <p:cNvPr id="3" name="TextBox 3"/>
          <p:cNvSpPr txBox="1"/>
          <p:nvPr/>
        </p:nvSpPr>
        <p:spPr>
          <a:xfrm>
            <a:off x="424235" y="660288"/>
            <a:ext cx="17571415"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WHAT IS INTRINSIC AND EXTRINSIC VALUES?</a:t>
            </a:r>
          </a:p>
        </p:txBody>
      </p:sp>
      <p:sp>
        <p:nvSpPr>
          <p:cNvPr id="4" name="TextBox 4"/>
          <p:cNvSpPr txBox="1"/>
          <p:nvPr/>
        </p:nvSpPr>
        <p:spPr>
          <a:xfrm>
            <a:off x="716585" y="2043870"/>
            <a:ext cx="16421952" cy="2552700"/>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Intrinsic Log Likelihood Ratio (LLR):</a:t>
            </a:r>
          </a:p>
          <a:p>
            <a:pPr marL="755651" lvl="1" indent="-377825">
              <a:lnSpc>
                <a:spcPts val="4900"/>
              </a:lnSpc>
              <a:buFont typeface="Arial"/>
              <a:buChar char="•"/>
            </a:pPr>
            <a:r>
              <a:rPr lang="en-US" sz="3500">
                <a:solidFill>
                  <a:srgbClr val="2B2C30"/>
                </a:solidFill>
                <a:latin typeface="Public Sans"/>
              </a:rPr>
              <a:t>The intrinsic log likelihood ratio (LLR) of the i   bit represents the confidence level that the bit is '0', solely based on the received value of r corresponding to that bit.</a:t>
            </a:r>
          </a:p>
        </p:txBody>
      </p:sp>
      <p:sp>
        <p:nvSpPr>
          <p:cNvPr id="5" name="TextBox 5"/>
          <p:cNvSpPr txBox="1"/>
          <p:nvPr/>
        </p:nvSpPr>
        <p:spPr>
          <a:xfrm>
            <a:off x="716585" y="5696423"/>
            <a:ext cx="16542715" cy="2552700"/>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Extrinsic Log Likelihood Ratio (LLR):</a:t>
            </a:r>
          </a:p>
          <a:p>
            <a:pPr marL="755651" lvl="1" indent="-377825">
              <a:lnSpc>
                <a:spcPts val="4900"/>
              </a:lnSpc>
              <a:buFont typeface="Arial"/>
              <a:buChar char="•"/>
            </a:pPr>
            <a:r>
              <a:rPr lang="en-US" sz="3500">
                <a:solidFill>
                  <a:srgbClr val="2B2C30"/>
                </a:solidFill>
                <a:latin typeface="Public Sans"/>
              </a:rPr>
              <a:t>The extrinsic log likelihood ratio (LLR) of the i   bit represents the confidence level that the bit is '0', based on the received value of r but other than the corresponding bit.</a:t>
            </a:r>
          </a:p>
        </p:txBody>
      </p:sp>
      <p:sp>
        <p:nvSpPr>
          <p:cNvPr id="6" name="TextBox 6"/>
          <p:cNvSpPr txBox="1"/>
          <p:nvPr/>
        </p:nvSpPr>
        <p:spPr>
          <a:xfrm>
            <a:off x="10695540" y="6308876"/>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  th</a:t>
            </a:r>
          </a:p>
        </p:txBody>
      </p:sp>
      <p:sp>
        <p:nvSpPr>
          <p:cNvPr id="7" name="TextBox 7"/>
          <p:cNvSpPr txBox="1"/>
          <p:nvPr/>
        </p:nvSpPr>
        <p:spPr>
          <a:xfrm>
            <a:off x="10695540" y="2680297"/>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th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32923" y="1316149"/>
            <a:ext cx="16354034" cy="4762"/>
          </a:xfrm>
          <a:prstGeom prst="line">
            <a:avLst/>
          </a:prstGeom>
          <a:ln w="9525" cap="flat">
            <a:solidFill>
              <a:srgbClr val="2B2C30"/>
            </a:solidFill>
            <a:prstDash val="solid"/>
            <a:headEnd type="none" w="sm" len="sm"/>
            <a:tailEnd type="none" w="sm" len="sm"/>
          </a:ln>
        </p:spPr>
      </p:sp>
      <p:sp>
        <p:nvSpPr>
          <p:cNvPr id="3" name="TextBox 3"/>
          <p:cNvSpPr txBox="1"/>
          <p:nvPr/>
        </p:nvSpPr>
        <p:spPr>
          <a:xfrm>
            <a:off x="424233" y="660288"/>
            <a:ext cx="17571415"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COMPUTATION OF INTRINSIC AND EXTRINSIC VALUES</a:t>
            </a:r>
          </a:p>
        </p:txBody>
      </p:sp>
      <p:sp>
        <p:nvSpPr>
          <p:cNvPr id="4" name="TextBox 4"/>
          <p:cNvSpPr txBox="1"/>
          <p:nvPr/>
        </p:nvSpPr>
        <p:spPr>
          <a:xfrm>
            <a:off x="716585" y="5458583"/>
            <a:ext cx="16421952" cy="12350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ℓ     = log   (P[c = 0 | r , r ,..., r   , r   ,..., r ])</a:t>
            </a:r>
          </a:p>
          <a:p>
            <a:pPr>
              <a:lnSpc>
                <a:spcPts val="4900"/>
              </a:lnSpc>
            </a:pPr>
            <a:endParaRPr lang="en-US" sz="3500">
              <a:solidFill>
                <a:srgbClr val="2B2C30"/>
              </a:solidFill>
              <a:latin typeface="Public Sans"/>
            </a:endParaRPr>
          </a:p>
        </p:txBody>
      </p:sp>
      <p:sp>
        <p:nvSpPr>
          <p:cNvPr id="5" name="TextBox 5"/>
          <p:cNvSpPr txBox="1"/>
          <p:nvPr/>
        </p:nvSpPr>
        <p:spPr>
          <a:xfrm>
            <a:off x="1744810" y="5761795"/>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
        <p:nvSpPr>
          <p:cNvPr id="6" name="TextBox 6"/>
          <p:cNvSpPr txBox="1"/>
          <p:nvPr/>
        </p:nvSpPr>
        <p:spPr>
          <a:xfrm>
            <a:off x="716585" y="2043870"/>
            <a:ext cx="16421952" cy="309245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ℓ  = log    (P[c = 0 |  r ])</a:t>
            </a:r>
          </a:p>
          <a:p>
            <a:pPr>
              <a:lnSpc>
                <a:spcPts val="4900"/>
              </a:lnSpc>
            </a:pPr>
            <a:r>
              <a:rPr lang="en-US" sz="3500">
                <a:solidFill>
                  <a:srgbClr val="2B2C30"/>
                </a:solidFill>
                <a:latin typeface="Public Sans"/>
              </a:rPr>
              <a:t>                         (P[c = 1 |   r ])</a:t>
            </a:r>
          </a:p>
          <a:p>
            <a:pPr marL="755651" lvl="1" indent="-377825">
              <a:lnSpc>
                <a:spcPts val="4900"/>
              </a:lnSpc>
              <a:buFont typeface="Arial"/>
              <a:buChar char="•"/>
            </a:pPr>
            <a:r>
              <a:rPr lang="en-US" sz="3500">
                <a:solidFill>
                  <a:srgbClr val="2B2C30"/>
                </a:solidFill>
                <a:latin typeface="Public Sans"/>
              </a:rPr>
              <a:t>ℓ  = log    (P[r  | c  = 0]) = (2/σ  ) r : where σ  = variance of the AWGN</a:t>
            </a:r>
          </a:p>
          <a:p>
            <a:pPr>
              <a:lnSpc>
                <a:spcPts val="4900"/>
              </a:lnSpc>
            </a:pPr>
            <a:r>
              <a:rPr lang="en-US" sz="3500">
                <a:solidFill>
                  <a:srgbClr val="2B2C30"/>
                </a:solidFill>
                <a:latin typeface="Public Sans"/>
              </a:rPr>
              <a:t>                          (P[r  |c  = 1])</a:t>
            </a:r>
          </a:p>
          <a:p>
            <a:pPr marL="755651" lvl="1" indent="-377825">
              <a:lnSpc>
                <a:spcPts val="4900"/>
              </a:lnSpc>
              <a:buFont typeface="Arial"/>
              <a:buChar char="•"/>
            </a:pPr>
            <a:r>
              <a:rPr lang="en-US" sz="3500">
                <a:solidFill>
                  <a:srgbClr val="2B2C30"/>
                </a:solidFill>
                <a:latin typeface="Public Sans"/>
              </a:rPr>
              <a:t>Intrinsic LLR is also known as “Channel LLR” or “Input LLR”.</a:t>
            </a:r>
          </a:p>
        </p:txBody>
      </p:sp>
      <p:sp>
        <p:nvSpPr>
          <p:cNvPr id="7" name="TextBox 7"/>
          <p:cNvSpPr txBox="1"/>
          <p:nvPr/>
        </p:nvSpPr>
        <p:spPr>
          <a:xfrm>
            <a:off x="1744810" y="234545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8" name="TextBox 8"/>
          <p:cNvSpPr txBox="1"/>
          <p:nvPr/>
        </p:nvSpPr>
        <p:spPr>
          <a:xfrm>
            <a:off x="3045609" y="234545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e</a:t>
            </a:r>
          </a:p>
        </p:txBody>
      </p:sp>
      <p:sp>
        <p:nvSpPr>
          <p:cNvPr id="9" name="TextBox 9"/>
          <p:cNvSpPr txBox="1"/>
          <p:nvPr/>
        </p:nvSpPr>
        <p:spPr>
          <a:xfrm>
            <a:off x="4100063" y="234545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0" name="TextBox 10"/>
          <p:cNvSpPr txBox="1"/>
          <p:nvPr/>
        </p:nvSpPr>
        <p:spPr>
          <a:xfrm>
            <a:off x="5403901" y="234545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1" name="TextBox 11"/>
          <p:cNvSpPr txBox="1"/>
          <p:nvPr/>
        </p:nvSpPr>
        <p:spPr>
          <a:xfrm>
            <a:off x="5403901" y="295668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2" name="TextBox 12"/>
          <p:cNvSpPr txBox="1"/>
          <p:nvPr/>
        </p:nvSpPr>
        <p:spPr>
          <a:xfrm>
            <a:off x="4100063" y="295668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3" name="AutoShape 13"/>
          <p:cNvSpPr/>
          <p:nvPr/>
        </p:nvSpPr>
        <p:spPr>
          <a:xfrm>
            <a:off x="3331228" y="2723320"/>
            <a:ext cx="2392746" cy="19050"/>
          </a:xfrm>
          <a:prstGeom prst="line">
            <a:avLst/>
          </a:prstGeom>
          <a:ln w="38100" cap="flat">
            <a:solidFill>
              <a:srgbClr val="2B2C30"/>
            </a:solidFill>
            <a:prstDash val="solid"/>
            <a:headEnd type="none" w="sm" len="sm"/>
            <a:tailEnd type="none" w="sm" len="sm"/>
          </a:ln>
        </p:spPr>
      </p:sp>
      <p:sp>
        <p:nvSpPr>
          <p:cNvPr id="14" name="TextBox 14"/>
          <p:cNvSpPr txBox="1"/>
          <p:nvPr/>
        </p:nvSpPr>
        <p:spPr>
          <a:xfrm>
            <a:off x="1744810" y="357580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5" name="TextBox 15"/>
          <p:cNvSpPr txBox="1"/>
          <p:nvPr/>
        </p:nvSpPr>
        <p:spPr>
          <a:xfrm>
            <a:off x="3045609" y="357580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e</a:t>
            </a:r>
          </a:p>
        </p:txBody>
      </p:sp>
      <p:sp>
        <p:nvSpPr>
          <p:cNvPr id="16" name="TextBox 16"/>
          <p:cNvSpPr txBox="1"/>
          <p:nvPr/>
        </p:nvSpPr>
        <p:spPr>
          <a:xfrm>
            <a:off x="4100063" y="417508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7" name="TextBox 17"/>
          <p:cNvSpPr txBox="1"/>
          <p:nvPr/>
        </p:nvSpPr>
        <p:spPr>
          <a:xfrm>
            <a:off x="4100063" y="357580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8" name="TextBox 18"/>
          <p:cNvSpPr txBox="1"/>
          <p:nvPr/>
        </p:nvSpPr>
        <p:spPr>
          <a:xfrm>
            <a:off x="4731936" y="357580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9" name="TextBox 19"/>
          <p:cNvSpPr txBox="1"/>
          <p:nvPr/>
        </p:nvSpPr>
        <p:spPr>
          <a:xfrm>
            <a:off x="4731936" y="417508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20" name="AutoShape 20"/>
          <p:cNvSpPr/>
          <p:nvPr/>
        </p:nvSpPr>
        <p:spPr>
          <a:xfrm>
            <a:off x="3331380" y="3953668"/>
            <a:ext cx="2392746" cy="19050"/>
          </a:xfrm>
          <a:prstGeom prst="line">
            <a:avLst/>
          </a:prstGeom>
          <a:ln w="38100" cap="flat">
            <a:solidFill>
              <a:srgbClr val="2B2C30"/>
            </a:solidFill>
            <a:prstDash val="solid"/>
            <a:headEnd type="none" w="sm" len="sm"/>
            <a:tailEnd type="none" w="sm" len="sm"/>
          </a:ln>
        </p:spPr>
      </p:sp>
      <p:sp>
        <p:nvSpPr>
          <p:cNvPr id="21" name="TextBox 21"/>
          <p:cNvSpPr txBox="1"/>
          <p:nvPr/>
        </p:nvSpPr>
        <p:spPr>
          <a:xfrm>
            <a:off x="7089912" y="3258344"/>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22" name="TextBox 22"/>
          <p:cNvSpPr txBox="1"/>
          <p:nvPr/>
        </p:nvSpPr>
        <p:spPr>
          <a:xfrm>
            <a:off x="7648328" y="359485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23" name="TextBox 23"/>
          <p:cNvSpPr txBox="1"/>
          <p:nvPr/>
        </p:nvSpPr>
        <p:spPr>
          <a:xfrm>
            <a:off x="9687624" y="3227010"/>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24" name="TextBox 24"/>
          <p:cNvSpPr txBox="1"/>
          <p:nvPr/>
        </p:nvSpPr>
        <p:spPr>
          <a:xfrm>
            <a:off x="3259378" y="586655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e</a:t>
            </a:r>
          </a:p>
        </p:txBody>
      </p:sp>
      <p:sp>
        <p:nvSpPr>
          <p:cNvPr id="25" name="TextBox 25"/>
          <p:cNvSpPr txBox="1"/>
          <p:nvPr/>
        </p:nvSpPr>
        <p:spPr>
          <a:xfrm>
            <a:off x="4304398" y="576017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26" name="TextBox 26"/>
          <p:cNvSpPr txBox="1"/>
          <p:nvPr/>
        </p:nvSpPr>
        <p:spPr>
          <a:xfrm>
            <a:off x="8564113" y="586655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n</a:t>
            </a:r>
          </a:p>
        </p:txBody>
      </p:sp>
      <p:sp>
        <p:nvSpPr>
          <p:cNvPr id="27" name="TextBox 27"/>
          <p:cNvSpPr txBox="1"/>
          <p:nvPr/>
        </p:nvSpPr>
        <p:spPr>
          <a:xfrm>
            <a:off x="7517450" y="5879270"/>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i+1</a:t>
            </a:r>
          </a:p>
        </p:txBody>
      </p:sp>
      <p:sp>
        <p:nvSpPr>
          <p:cNvPr id="28" name="TextBox 28"/>
          <p:cNvSpPr txBox="1"/>
          <p:nvPr/>
        </p:nvSpPr>
        <p:spPr>
          <a:xfrm>
            <a:off x="6876143" y="586655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i-1</a:t>
            </a:r>
          </a:p>
        </p:txBody>
      </p:sp>
      <p:sp>
        <p:nvSpPr>
          <p:cNvPr id="29" name="TextBox 29"/>
          <p:cNvSpPr txBox="1"/>
          <p:nvPr/>
        </p:nvSpPr>
        <p:spPr>
          <a:xfrm>
            <a:off x="5937743" y="586655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30" name="TextBox 30"/>
          <p:cNvSpPr txBox="1"/>
          <p:nvPr/>
        </p:nvSpPr>
        <p:spPr>
          <a:xfrm>
            <a:off x="5510205" y="586655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a:t>
            </a:r>
          </a:p>
        </p:txBody>
      </p:sp>
      <p:sp>
        <p:nvSpPr>
          <p:cNvPr id="31" name="TextBox 31"/>
          <p:cNvSpPr txBox="1"/>
          <p:nvPr/>
        </p:nvSpPr>
        <p:spPr>
          <a:xfrm>
            <a:off x="716585" y="6263463"/>
            <a:ext cx="16421952" cy="1235075"/>
          </a:xfrm>
          <a:prstGeom prst="rect">
            <a:avLst/>
          </a:prstGeom>
        </p:spPr>
        <p:txBody>
          <a:bodyPr lIns="0" tIns="0" rIns="0" bIns="0" rtlCol="0" anchor="t">
            <a:spAutoFit/>
          </a:bodyPr>
          <a:lstStyle/>
          <a:p>
            <a:pPr>
              <a:lnSpc>
                <a:spcPts val="4900"/>
              </a:lnSpc>
            </a:pPr>
            <a:r>
              <a:rPr lang="en-US" sz="3500">
                <a:solidFill>
                  <a:srgbClr val="2B2C30"/>
                </a:solidFill>
                <a:latin typeface="Public Sans"/>
              </a:rPr>
              <a:t>                            (P[c = 1 | r , r ,..., r   , r   ,..., r ])</a:t>
            </a:r>
          </a:p>
          <a:p>
            <a:pPr marL="755651" lvl="1" indent="-377825">
              <a:lnSpc>
                <a:spcPts val="4900"/>
              </a:lnSpc>
              <a:buFont typeface="Arial"/>
              <a:buChar char="•"/>
            </a:pPr>
            <a:r>
              <a:rPr lang="en-US" sz="3500">
                <a:solidFill>
                  <a:srgbClr val="2B2C30"/>
                </a:solidFill>
                <a:latin typeface="Public Sans"/>
              </a:rPr>
              <a:t>ℓ     = (2/σ  ) (r + r +...+ r   + r   +...+ r  )</a:t>
            </a:r>
          </a:p>
        </p:txBody>
      </p:sp>
      <p:sp>
        <p:nvSpPr>
          <p:cNvPr id="32" name="TextBox 32"/>
          <p:cNvSpPr txBox="1"/>
          <p:nvPr/>
        </p:nvSpPr>
        <p:spPr>
          <a:xfrm>
            <a:off x="4313832" y="656505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i</a:t>
            </a:r>
          </a:p>
        </p:txBody>
      </p:sp>
      <p:sp>
        <p:nvSpPr>
          <p:cNvPr id="33" name="TextBox 33"/>
          <p:cNvSpPr txBox="1"/>
          <p:nvPr/>
        </p:nvSpPr>
        <p:spPr>
          <a:xfrm>
            <a:off x="8564113" y="662700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n</a:t>
            </a:r>
          </a:p>
        </p:txBody>
      </p:sp>
      <p:sp>
        <p:nvSpPr>
          <p:cNvPr id="34" name="TextBox 34"/>
          <p:cNvSpPr txBox="1"/>
          <p:nvPr/>
        </p:nvSpPr>
        <p:spPr>
          <a:xfrm>
            <a:off x="7517450" y="663971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i+1</a:t>
            </a:r>
          </a:p>
        </p:txBody>
      </p:sp>
      <p:sp>
        <p:nvSpPr>
          <p:cNvPr id="35" name="TextBox 35"/>
          <p:cNvSpPr txBox="1"/>
          <p:nvPr/>
        </p:nvSpPr>
        <p:spPr>
          <a:xfrm>
            <a:off x="6876143" y="662700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i-1</a:t>
            </a:r>
          </a:p>
        </p:txBody>
      </p:sp>
      <p:sp>
        <p:nvSpPr>
          <p:cNvPr id="36" name="TextBox 36"/>
          <p:cNvSpPr txBox="1"/>
          <p:nvPr/>
        </p:nvSpPr>
        <p:spPr>
          <a:xfrm>
            <a:off x="5937743" y="662700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37" name="TextBox 37"/>
          <p:cNvSpPr txBox="1"/>
          <p:nvPr/>
        </p:nvSpPr>
        <p:spPr>
          <a:xfrm>
            <a:off x="5510205" y="662700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a:t>
            </a:r>
          </a:p>
        </p:txBody>
      </p:sp>
      <p:sp>
        <p:nvSpPr>
          <p:cNvPr id="38" name="AutoShape 38"/>
          <p:cNvSpPr/>
          <p:nvPr/>
        </p:nvSpPr>
        <p:spPr>
          <a:xfrm flipV="1">
            <a:off x="3370044" y="6257131"/>
            <a:ext cx="7012198" cy="6331"/>
          </a:xfrm>
          <a:prstGeom prst="line">
            <a:avLst/>
          </a:prstGeom>
          <a:ln w="38100" cap="flat">
            <a:solidFill>
              <a:srgbClr val="2B2C30"/>
            </a:solidFill>
            <a:prstDash val="solid"/>
            <a:headEnd type="none" w="sm" len="sm"/>
            <a:tailEnd type="none" w="sm" len="sm"/>
          </a:ln>
        </p:spPr>
      </p:sp>
      <p:sp>
        <p:nvSpPr>
          <p:cNvPr id="39" name="TextBox 39"/>
          <p:cNvSpPr txBox="1"/>
          <p:nvPr/>
        </p:nvSpPr>
        <p:spPr>
          <a:xfrm>
            <a:off x="1744810" y="7149287"/>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
        <p:nvSpPr>
          <p:cNvPr id="40" name="TextBox 40"/>
          <p:cNvSpPr txBox="1"/>
          <p:nvPr/>
        </p:nvSpPr>
        <p:spPr>
          <a:xfrm>
            <a:off x="3331380" y="686671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41" name="TextBox 41"/>
          <p:cNvSpPr txBox="1"/>
          <p:nvPr/>
        </p:nvSpPr>
        <p:spPr>
          <a:xfrm>
            <a:off x="4100063" y="727628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a:t>
            </a:r>
          </a:p>
        </p:txBody>
      </p:sp>
      <p:sp>
        <p:nvSpPr>
          <p:cNvPr id="42" name="TextBox 42"/>
          <p:cNvSpPr txBox="1"/>
          <p:nvPr/>
        </p:nvSpPr>
        <p:spPr>
          <a:xfrm>
            <a:off x="4731936" y="727628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43" name="TextBox 43"/>
          <p:cNvSpPr txBox="1"/>
          <p:nvPr/>
        </p:nvSpPr>
        <p:spPr>
          <a:xfrm>
            <a:off x="5937743" y="727628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i-1</a:t>
            </a:r>
          </a:p>
        </p:txBody>
      </p:sp>
      <p:sp>
        <p:nvSpPr>
          <p:cNvPr id="44" name="TextBox 44"/>
          <p:cNvSpPr txBox="1"/>
          <p:nvPr/>
        </p:nvSpPr>
        <p:spPr>
          <a:xfrm>
            <a:off x="6662374" y="727628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i+1</a:t>
            </a:r>
          </a:p>
        </p:txBody>
      </p:sp>
      <p:sp>
        <p:nvSpPr>
          <p:cNvPr id="45" name="TextBox 45"/>
          <p:cNvSpPr txBox="1"/>
          <p:nvPr/>
        </p:nvSpPr>
        <p:spPr>
          <a:xfrm>
            <a:off x="8075866" y="727628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n</a:t>
            </a:r>
          </a:p>
        </p:txBody>
      </p:sp>
      <p:sp>
        <p:nvSpPr>
          <p:cNvPr id="46" name="TextBox 46"/>
          <p:cNvSpPr txBox="1"/>
          <p:nvPr/>
        </p:nvSpPr>
        <p:spPr>
          <a:xfrm>
            <a:off x="716585" y="7673199"/>
            <a:ext cx="16421952" cy="185420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Log Likelihood Ratio (L) = (2/σ  ) (r + r +...+ r  )</a:t>
            </a:r>
          </a:p>
          <a:p>
            <a:pPr marL="755651" lvl="1" indent="-377825">
              <a:lnSpc>
                <a:spcPts val="4900"/>
              </a:lnSpc>
              <a:buFont typeface="Arial"/>
              <a:buChar char="•"/>
            </a:pPr>
            <a:r>
              <a:rPr lang="en-US" sz="3500">
                <a:solidFill>
                  <a:srgbClr val="2B2C30"/>
                </a:solidFill>
                <a:latin typeface="Public Sans"/>
              </a:rPr>
              <a:t>L = ℓ + ℓ</a:t>
            </a:r>
          </a:p>
          <a:p>
            <a:pPr marL="755651" lvl="1" indent="-377825">
              <a:lnSpc>
                <a:spcPts val="4900"/>
              </a:lnSpc>
              <a:buFont typeface="Arial"/>
              <a:buChar char="•"/>
            </a:pPr>
            <a:r>
              <a:rPr lang="en-US" sz="3500">
                <a:solidFill>
                  <a:srgbClr val="2B2C30"/>
                </a:solidFill>
                <a:latin typeface="Public Sans"/>
              </a:rPr>
              <a:t>It is also known as “Output LLR”.</a:t>
            </a:r>
          </a:p>
        </p:txBody>
      </p:sp>
      <p:sp>
        <p:nvSpPr>
          <p:cNvPr id="47" name="TextBox 47"/>
          <p:cNvSpPr txBox="1"/>
          <p:nvPr/>
        </p:nvSpPr>
        <p:spPr>
          <a:xfrm>
            <a:off x="7517450" y="7665225"/>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48" name="TextBox 48"/>
          <p:cNvSpPr txBox="1"/>
          <p:nvPr/>
        </p:nvSpPr>
        <p:spPr>
          <a:xfrm>
            <a:off x="8289635" y="803514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a:t>
            </a:r>
          </a:p>
        </p:txBody>
      </p:sp>
      <p:sp>
        <p:nvSpPr>
          <p:cNvPr id="49" name="TextBox 49"/>
          <p:cNvSpPr txBox="1"/>
          <p:nvPr/>
        </p:nvSpPr>
        <p:spPr>
          <a:xfrm>
            <a:off x="8927561" y="803514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50" name="TextBox 50"/>
          <p:cNvSpPr txBox="1"/>
          <p:nvPr/>
        </p:nvSpPr>
        <p:spPr>
          <a:xfrm>
            <a:off x="10115163" y="803514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n</a:t>
            </a:r>
          </a:p>
        </p:txBody>
      </p:sp>
      <p:sp>
        <p:nvSpPr>
          <p:cNvPr id="51" name="TextBox 51"/>
          <p:cNvSpPr txBox="1"/>
          <p:nvPr/>
        </p:nvSpPr>
        <p:spPr>
          <a:xfrm>
            <a:off x="3087665" y="8622487"/>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
        <p:nvSpPr>
          <p:cNvPr id="52" name="AutoShape 52"/>
          <p:cNvSpPr/>
          <p:nvPr/>
        </p:nvSpPr>
        <p:spPr>
          <a:xfrm>
            <a:off x="9355099" y="6257131"/>
            <a:ext cx="2968117" cy="1"/>
          </a:xfrm>
          <a:prstGeom prst="line">
            <a:avLst/>
          </a:prstGeom>
          <a:ln w="38100" cap="flat">
            <a:solidFill>
              <a:srgbClr val="EFEEE7"/>
            </a:solidFill>
            <a:prstDash val="solid"/>
            <a:headEnd type="none" w="sm" len="sm"/>
            <a:tailEnd type="none" w="sm" len="sm"/>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2" y="1412875"/>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700" y="660288"/>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SISO DECODER FOR (N, N-1) SPC CODE</a:t>
            </a:r>
          </a:p>
        </p:txBody>
      </p:sp>
      <p:sp>
        <p:nvSpPr>
          <p:cNvPr id="4" name="TextBox 4"/>
          <p:cNvSpPr txBox="1"/>
          <p:nvPr/>
        </p:nvSpPr>
        <p:spPr>
          <a:xfrm>
            <a:off x="298623" y="2014413"/>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m</a:t>
            </a:r>
          </a:p>
        </p:txBody>
      </p:sp>
      <p:grpSp>
        <p:nvGrpSpPr>
          <p:cNvPr id="5" name="Group 5"/>
          <p:cNvGrpSpPr/>
          <p:nvPr/>
        </p:nvGrpSpPr>
        <p:grpSpPr>
          <a:xfrm>
            <a:off x="5452823" y="2125148"/>
            <a:ext cx="2726495" cy="1405573"/>
            <a:chOff x="0" y="0"/>
            <a:chExt cx="718089" cy="370192"/>
          </a:xfrm>
        </p:grpSpPr>
        <p:sp>
          <p:nvSpPr>
            <p:cNvPr id="6" name="Freeform 6"/>
            <p:cNvSpPr/>
            <p:nvPr/>
          </p:nvSpPr>
          <p:spPr>
            <a:xfrm>
              <a:off x="0" y="0"/>
              <a:ext cx="718089" cy="370192"/>
            </a:xfrm>
            <a:custGeom>
              <a:avLst/>
              <a:gdLst/>
              <a:ahLst/>
              <a:cxnLst/>
              <a:rect l="l" t="t" r="r" b="b"/>
              <a:pathLst>
                <a:path w="718089" h="370192">
                  <a:moveTo>
                    <a:pt x="0" y="0"/>
                  </a:moveTo>
                  <a:lnTo>
                    <a:pt x="718089" y="0"/>
                  </a:lnTo>
                  <a:lnTo>
                    <a:pt x="718089" y="370192"/>
                  </a:lnTo>
                  <a:lnTo>
                    <a:pt x="0" y="370192"/>
                  </a:lnTo>
                  <a:close/>
                </a:path>
              </a:pathLst>
            </a:custGeom>
            <a:solidFill>
              <a:srgbClr val="000000"/>
            </a:solidFill>
          </p:spPr>
        </p:sp>
        <p:sp>
          <p:nvSpPr>
            <p:cNvPr id="7" name="TextBox 7"/>
            <p:cNvSpPr txBox="1"/>
            <p:nvPr/>
          </p:nvSpPr>
          <p:spPr>
            <a:xfrm>
              <a:off x="0" y="-85725"/>
              <a:ext cx="718089"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BPSK Modulator</a:t>
              </a:r>
            </a:p>
          </p:txBody>
        </p:sp>
      </p:grpSp>
      <p:sp>
        <p:nvSpPr>
          <p:cNvPr id="8" name="Freeform 8"/>
          <p:cNvSpPr/>
          <p:nvPr/>
        </p:nvSpPr>
        <p:spPr>
          <a:xfrm>
            <a:off x="8179318" y="2552073"/>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84822" y="2477547"/>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9945224" y="2100138"/>
            <a:ext cx="2171742" cy="1405573"/>
            <a:chOff x="0" y="0"/>
            <a:chExt cx="571981" cy="370192"/>
          </a:xfrm>
        </p:grpSpPr>
        <p:sp>
          <p:nvSpPr>
            <p:cNvPr id="11" name="Freeform 11"/>
            <p:cNvSpPr/>
            <p:nvPr/>
          </p:nvSpPr>
          <p:spPr>
            <a:xfrm>
              <a:off x="0" y="0"/>
              <a:ext cx="571981" cy="370192"/>
            </a:xfrm>
            <a:custGeom>
              <a:avLst/>
              <a:gdLst/>
              <a:ahLst/>
              <a:cxnLst/>
              <a:rect l="l" t="t" r="r" b="b"/>
              <a:pathLst>
                <a:path w="571981" h="370192">
                  <a:moveTo>
                    <a:pt x="0" y="0"/>
                  </a:moveTo>
                  <a:lnTo>
                    <a:pt x="571981" y="0"/>
                  </a:lnTo>
                  <a:lnTo>
                    <a:pt x="571981" y="370192"/>
                  </a:lnTo>
                  <a:lnTo>
                    <a:pt x="0" y="370192"/>
                  </a:lnTo>
                  <a:close/>
                </a:path>
              </a:pathLst>
            </a:custGeom>
            <a:solidFill>
              <a:srgbClr val="2B2C30"/>
            </a:solidFill>
          </p:spPr>
        </p:sp>
        <p:sp>
          <p:nvSpPr>
            <p:cNvPr id="12" name="TextBox 12"/>
            <p:cNvSpPr txBox="1"/>
            <p:nvPr/>
          </p:nvSpPr>
          <p:spPr>
            <a:xfrm>
              <a:off x="0" y="-85725"/>
              <a:ext cx="571981"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AWGN Channel</a:t>
              </a:r>
            </a:p>
          </p:txBody>
        </p:sp>
      </p:grpSp>
      <p:sp>
        <p:nvSpPr>
          <p:cNvPr id="13" name="Freeform 13"/>
          <p:cNvSpPr/>
          <p:nvPr/>
        </p:nvSpPr>
        <p:spPr>
          <a:xfrm>
            <a:off x="12116966" y="2577083"/>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576704" y="2100138"/>
            <a:ext cx="2110212" cy="1405573"/>
            <a:chOff x="0" y="0"/>
            <a:chExt cx="555776" cy="370192"/>
          </a:xfrm>
        </p:grpSpPr>
        <p:sp>
          <p:nvSpPr>
            <p:cNvPr id="15" name="Freeform 15"/>
            <p:cNvSpPr/>
            <p:nvPr/>
          </p:nvSpPr>
          <p:spPr>
            <a:xfrm>
              <a:off x="0" y="0"/>
              <a:ext cx="555776" cy="370192"/>
            </a:xfrm>
            <a:custGeom>
              <a:avLst/>
              <a:gdLst/>
              <a:ahLst/>
              <a:cxnLst/>
              <a:rect l="l" t="t" r="r" b="b"/>
              <a:pathLst>
                <a:path w="555776" h="370192">
                  <a:moveTo>
                    <a:pt x="0" y="0"/>
                  </a:moveTo>
                  <a:lnTo>
                    <a:pt x="555776" y="0"/>
                  </a:lnTo>
                  <a:lnTo>
                    <a:pt x="555776" y="370192"/>
                  </a:lnTo>
                  <a:lnTo>
                    <a:pt x="0" y="370192"/>
                  </a:lnTo>
                  <a:close/>
                </a:path>
              </a:pathLst>
            </a:custGeom>
            <a:solidFill>
              <a:srgbClr val="2B2C30"/>
            </a:solidFill>
          </p:spPr>
        </p:sp>
        <p:sp>
          <p:nvSpPr>
            <p:cNvPr id="16" name="TextBox 16"/>
            <p:cNvSpPr txBox="1"/>
            <p:nvPr/>
          </p:nvSpPr>
          <p:spPr>
            <a:xfrm>
              <a:off x="0" y="-85725"/>
              <a:ext cx="555776"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SPC</a:t>
              </a:r>
            </a:p>
          </p:txBody>
        </p:sp>
      </p:grpSp>
      <p:sp>
        <p:nvSpPr>
          <p:cNvPr id="17" name="Freeform 17"/>
          <p:cNvSpPr/>
          <p:nvPr/>
        </p:nvSpPr>
        <p:spPr>
          <a:xfrm>
            <a:off x="3686916" y="2552073"/>
            <a:ext cx="1765906" cy="501703"/>
          </a:xfrm>
          <a:custGeom>
            <a:avLst/>
            <a:gdLst/>
            <a:ahLst/>
            <a:cxnLst/>
            <a:rect l="l" t="t" r="r" b="b"/>
            <a:pathLst>
              <a:path w="1765906" h="501703">
                <a:moveTo>
                  <a:pt x="0" y="0"/>
                </a:moveTo>
                <a:lnTo>
                  <a:pt x="1765907" y="0"/>
                </a:lnTo>
                <a:lnTo>
                  <a:pt x="1765907"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3882872" y="2100138"/>
            <a:ext cx="2894311" cy="1405573"/>
            <a:chOff x="0" y="0"/>
            <a:chExt cx="762288" cy="370192"/>
          </a:xfrm>
        </p:grpSpPr>
        <p:sp>
          <p:nvSpPr>
            <p:cNvPr id="19" name="Freeform 19"/>
            <p:cNvSpPr/>
            <p:nvPr/>
          </p:nvSpPr>
          <p:spPr>
            <a:xfrm>
              <a:off x="0" y="0"/>
              <a:ext cx="762288" cy="370192"/>
            </a:xfrm>
            <a:custGeom>
              <a:avLst/>
              <a:gdLst/>
              <a:ahLst/>
              <a:cxnLst/>
              <a:rect l="l" t="t" r="r" b="b"/>
              <a:pathLst>
                <a:path w="762288" h="370192">
                  <a:moveTo>
                    <a:pt x="0" y="0"/>
                  </a:moveTo>
                  <a:lnTo>
                    <a:pt x="762288" y="0"/>
                  </a:lnTo>
                  <a:lnTo>
                    <a:pt x="762288" y="370192"/>
                  </a:lnTo>
                  <a:lnTo>
                    <a:pt x="0" y="370192"/>
                  </a:lnTo>
                  <a:close/>
                </a:path>
              </a:pathLst>
            </a:custGeom>
            <a:solidFill>
              <a:srgbClr val="000000"/>
            </a:solidFill>
          </p:spPr>
        </p:sp>
        <p:sp>
          <p:nvSpPr>
            <p:cNvPr id="20" name="TextBox 20"/>
            <p:cNvSpPr txBox="1"/>
            <p:nvPr/>
          </p:nvSpPr>
          <p:spPr>
            <a:xfrm>
              <a:off x="0" y="-85725"/>
              <a:ext cx="762288"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SISO Decoder</a:t>
              </a:r>
            </a:p>
          </p:txBody>
        </p:sp>
      </p:grpSp>
      <p:sp>
        <p:nvSpPr>
          <p:cNvPr id="21" name="Freeform 21"/>
          <p:cNvSpPr/>
          <p:nvPr/>
        </p:nvSpPr>
        <p:spPr>
          <a:xfrm>
            <a:off x="16522094" y="2552073"/>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8806234" y="2090197"/>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s</a:t>
            </a:r>
          </a:p>
        </p:txBody>
      </p:sp>
      <p:sp>
        <p:nvSpPr>
          <p:cNvPr id="23" name="TextBox 23"/>
          <p:cNvSpPr txBox="1"/>
          <p:nvPr/>
        </p:nvSpPr>
        <p:spPr>
          <a:xfrm>
            <a:off x="12562959" y="2015497"/>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r</a:t>
            </a:r>
          </a:p>
        </p:txBody>
      </p:sp>
      <p:sp>
        <p:nvSpPr>
          <p:cNvPr id="24" name="TextBox 24"/>
          <p:cNvSpPr txBox="1"/>
          <p:nvPr/>
        </p:nvSpPr>
        <p:spPr>
          <a:xfrm>
            <a:off x="4313832" y="2039423"/>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c</a:t>
            </a:r>
          </a:p>
        </p:txBody>
      </p:sp>
      <p:sp>
        <p:nvSpPr>
          <p:cNvPr id="25" name="TextBox 25"/>
          <p:cNvSpPr txBox="1"/>
          <p:nvPr/>
        </p:nvSpPr>
        <p:spPr>
          <a:xfrm>
            <a:off x="17120083" y="2014413"/>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L</a:t>
            </a:r>
          </a:p>
        </p:txBody>
      </p:sp>
      <p:sp>
        <p:nvSpPr>
          <p:cNvPr id="26" name="Freeform 26"/>
          <p:cNvSpPr/>
          <p:nvPr/>
        </p:nvSpPr>
        <p:spPr>
          <a:xfrm rot="-5400000">
            <a:off x="10563453" y="3963233"/>
            <a:ext cx="1278185" cy="363139"/>
          </a:xfrm>
          <a:custGeom>
            <a:avLst/>
            <a:gdLst/>
            <a:ahLst/>
            <a:cxnLst/>
            <a:rect l="l" t="t" r="r" b="b"/>
            <a:pathLst>
              <a:path w="1278185" h="363139">
                <a:moveTo>
                  <a:pt x="0" y="0"/>
                </a:moveTo>
                <a:lnTo>
                  <a:pt x="1278184" y="0"/>
                </a:lnTo>
                <a:lnTo>
                  <a:pt x="1278184" y="363139"/>
                </a:lnTo>
                <a:lnTo>
                  <a:pt x="0" y="363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11433442" y="3757453"/>
            <a:ext cx="1129517"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n(t)</a:t>
            </a:r>
          </a:p>
        </p:txBody>
      </p:sp>
      <p:sp>
        <p:nvSpPr>
          <p:cNvPr id="28" name="AutoShape 28"/>
          <p:cNvSpPr/>
          <p:nvPr/>
        </p:nvSpPr>
        <p:spPr>
          <a:xfrm>
            <a:off x="5916930" y="4802945"/>
            <a:ext cx="6492240" cy="0"/>
          </a:xfrm>
          <a:prstGeom prst="line">
            <a:avLst/>
          </a:prstGeom>
          <a:ln w="38100" cap="flat">
            <a:solidFill>
              <a:srgbClr val="2B2C30"/>
            </a:solidFill>
            <a:prstDash val="solid"/>
            <a:headEnd type="none" w="sm" len="sm"/>
            <a:tailEnd type="none" w="sm" len="sm"/>
          </a:ln>
        </p:spPr>
      </p:sp>
      <p:sp>
        <p:nvSpPr>
          <p:cNvPr id="29" name="TextBox 29"/>
          <p:cNvSpPr txBox="1"/>
          <p:nvPr/>
        </p:nvSpPr>
        <p:spPr>
          <a:xfrm>
            <a:off x="698131" y="5050595"/>
            <a:ext cx="16421952" cy="433070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m = information bits of length (n-1)</a:t>
            </a:r>
          </a:p>
          <a:p>
            <a:pPr marL="755651" lvl="1" indent="-377825">
              <a:lnSpc>
                <a:spcPts val="4900"/>
              </a:lnSpc>
              <a:buFont typeface="Arial"/>
              <a:buChar char="•"/>
            </a:pPr>
            <a:r>
              <a:rPr lang="en-US" sz="3500">
                <a:solidFill>
                  <a:srgbClr val="2B2C30"/>
                </a:solidFill>
                <a:latin typeface="Public Sans"/>
              </a:rPr>
              <a:t>c = codeword of length n, consisting of the parity bit</a:t>
            </a:r>
          </a:p>
          <a:p>
            <a:pPr marL="755651" lvl="1" indent="-377825">
              <a:lnSpc>
                <a:spcPts val="4900"/>
              </a:lnSpc>
              <a:buFont typeface="Arial"/>
              <a:buChar char="•"/>
            </a:pPr>
            <a:r>
              <a:rPr lang="en-US" sz="3500">
                <a:solidFill>
                  <a:srgbClr val="2B2C30"/>
                </a:solidFill>
                <a:latin typeface="Public Sans"/>
              </a:rPr>
              <a:t>parity bit p = m  ⊕ m  ⊕ ... ⊕ m</a:t>
            </a:r>
          </a:p>
          <a:p>
            <a:pPr marL="755651" lvl="1" indent="-377825">
              <a:lnSpc>
                <a:spcPts val="4900"/>
              </a:lnSpc>
              <a:buFont typeface="Arial"/>
              <a:buChar char="•"/>
            </a:pPr>
            <a:r>
              <a:rPr lang="en-US" sz="3500">
                <a:solidFill>
                  <a:srgbClr val="2B2C30"/>
                </a:solidFill>
                <a:latin typeface="Public Sans"/>
              </a:rPr>
              <a:t>r = s + n(t) = received noisy message</a:t>
            </a:r>
          </a:p>
          <a:p>
            <a:pPr marL="755651" lvl="1" indent="-377825">
              <a:lnSpc>
                <a:spcPts val="4900"/>
              </a:lnSpc>
              <a:buFont typeface="Arial"/>
              <a:buChar char="•"/>
            </a:pPr>
            <a:r>
              <a:rPr lang="en-US" sz="3500">
                <a:solidFill>
                  <a:srgbClr val="2B2C30"/>
                </a:solidFill>
                <a:latin typeface="Public Sans"/>
              </a:rPr>
              <a:t>L = log likelihood ratio (LLR) = ℓ + ℓ      = “belief” that the bit is 0</a:t>
            </a:r>
          </a:p>
          <a:p>
            <a:pPr marL="755651" lvl="1" indent="-377825">
              <a:lnSpc>
                <a:spcPts val="4900"/>
              </a:lnSpc>
              <a:buFont typeface="Arial"/>
              <a:buChar char="•"/>
            </a:pPr>
            <a:r>
              <a:rPr lang="en-US" sz="3500">
                <a:solidFill>
                  <a:srgbClr val="2B2C30"/>
                </a:solidFill>
                <a:latin typeface="Public Sans"/>
              </a:rPr>
              <a:t>ℓ = intrinsic value</a:t>
            </a:r>
          </a:p>
          <a:p>
            <a:pPr marL="755651" lvl="1" indent="-377825">
              <a:lnSpc>
                <a:spcPts val="4900"/>
              </a:lnSpc>
              <a:buFont typeface="Arial"/>
              <a:buChar char="•"/>
            </a:pPr>
            <a:r>
              <a:rPr lang="en-US" sz="3500">
                <a:solidFill>
                  <a:srgbClr val="2B2C30"/>
                </a:solidFill>
                <a:latin typeface="Public Sans"/>
              </a:rPr>
              <a:t>ℓ     = extrinsic value</a:t>
            </a:r>
          </a:p>
        </p:txBody>
      </p:sp>
      <p:sp>
        <p:nvSpPr>
          <p:cNvPr id="30" name="TextBox 30"/>
          <p:cNvSpPr txBox="1"/>
          <p:nvPr/>
        </p:nvSpPr>
        <p:spPr>
          <a:xfrm>
            <a:off x="4569869" y="6596730"/>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a:t>
            </a:r>
          </a:p>
        </p:txBody>
      </p:sp>
      <p:sp>
        <p:nvSpPr>
          <p:cNvPr id="31" name="TextBox 31"/>
          <p:cNvSpPr txBox="1"/>
          <p:nvPr/>
        </p:nvSpPr>
        <p:spPr>
          <a:xfrm>
            <a:off x="5703161" y="6596730"/>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32" name="TextBox 32"/>
          <p:cNvSpPr txBox="1"/>
          <p:nvPr/>
        </p:nvSpPr>
        <p:spPr>
          <a:xfrm>
            <a:off x="7751780" y="6596730"/>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n-1</a:t>
            </a:r>
          </a:p>
        </p:txBody>
      </p:sp>
      <p:sp>
        <p:nvSpPr>
          <p:cNvPr id="33" name="TextBox 33"/>
          <p:cNvSpPr txBox="1"/>
          <p:nvPr/>
        </p:nvSpPr>
        <p:spPr>
          <a:xfrm>
            <a:off x="8579241" y="7797985"/>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
        <p:nvSpPr>
          <p:cNvPr id="34" name="TextBox 34"/>
          <p:cNvSpPr txBox="1"/>
          <p:nvPr/>
        </p:nvSpPr>
        <p:spPr>
          <a:xfrm>
            <a:off x="1740771" y="9032045"/>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32923" y="1316149"/>
            <a:ext cx="16354034" cy="4762"/>
          </a:xfrm>
          <a:prstGeom prst="line">
            <a:avLst/>
          </a:prstGeom>
          <a:ln w="9525" cap="flat">
            <a:solidFill>
              <a:srgbClr val="2B2C30"/>
            </a:solidFill>
            <a:prstDash val="solid"/>
            <a:headEnd type="none" w="sm" len="sm"/>
            <a:tailEnd type="none" w="sm" len="sm"/>
          </a:ln>
        </p:spPr>
      </p:sp>
      <p:sp>
        <p:nvSpPr>
          <p:cNvPr id="3" name="TextBox 3"/>
          <p:cNvSpPr txBox="1"/>
          <p:nvPr/>
        </p:nvSpPr>
        <p:spPr>
          <a:xfrm>
            <a:off x="569392" y="574563"/>
            <a:ext cx="17571415"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COMPUTATION OF INTRINSIC AND EXTRINSIC VALUES</a:t>
            </a:r>
          </a:p>
        </p:txBody>
      </p:sp>
      <p:sp>
        <p:nvSpPr>
          <p:cNvPr id="4" name="TextBox 4"/>
          <p:cNvSpPr txBox="1"/>
          <p:nvPr/>
        </p:nvSpPr>
        <p:spPr>
          <a:xfrm>
            <a:off x="716585" y="2043870"/>
            <a:ext cx="16421952" cy="24733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ℓ  = log    (P[c = 0 |  r ])</a:t>
            </a:r>
          </a:p>
          <a:p>
            <a:pPr>
              <a:lnSpc>
                <a:spcPts val="4900"/>
              </a:lnSpc>
            </a:pPr>
            <a:r>
              <a:rPr lang="en-US" sz="3500">
                <a:solidFill>
                  <a:srgbClr val="2B2C30"/>
                </a:solidFill>
                <a:latin typeface="Public Sans"/>
              </a:rPr>
              <a:t>                         (P[c = 1 |   r ])</a:t>
            </a:r>
          </a:p>
          <a:p>
            <a:pPr marL="755651" lvl="1" indent="-377825">
              <a:lnSpc>
                <a:spcPts val="4900"/>
              </a:lnSpc>
              <a:buFont typeface="Arial"/>
              <a:buChar char="•"/>
            </a:pPr>
            <a:r>
              <a:rPr lang="en-US" sz="3500">
                <a:solidFill>
                  <a:srgbClr val="2B2C30"/>
                </a:solidFill>
                <a:latin typeface="Public Sans"/>
              </a:rPr>
              <a:t>ℓ  = log    (P[r  | c  = 0]) = (2/σ  ) r  ;      where σ  = variance of the AWGN</a:t>
            </a:r>
          </a:p>
          <a:p>
            <a:pPr>
              <a:lnSpc>
                <a:spcPts val="4900"/>
              </a:lnSpc>
            </a:pPr>
            <a:r>
              <a:rPr lang="en-US" sz="3500">
                <a:solidFill>
                  <a:srgbClr val="2B2C30"/>
                </a:solidFill>
                <a:latin typeface="Public Sans"/>
              </a:rPr>
              <a:t>                          (P[r  |c  = 1])</a:t>
            </a:r>
          </a:p>
        </p:txBody>
      </p:sp>
      <p:sp>
        <p:nvSpPr>
          <p:cNvPr id="5" name="TextBox 5"/>
          <p:cNvSpPr txBox="1"/>
          <p:nvPr/>
        </p:nvSpPr>
        <p:spPr>
          <a:xfrm>
            <a:off x="1744810" y="234545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6" name="TextBox 6"/>
          <p:cNvSpPr txBox="1"/>
          <p:nvPr/>
        </p:nvSpPr>
        <p:spPr>
          <a:xfrm>
            <a:off x="3045609" y="234545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e</a:t>
            </a:r>
          </a:p>
        </p:txBody>
      </p:sp>
      <p:sp>
        <p:nvSpPr>
          <p:cNvPr id="7" name="TextBox 7"/>
          <p:cNvSpPr txBox="1"/>
          <p:nvPr/>
        </p:nvSpPr>
        <p:spPr>
          <a:xfrm>
            <a:off x="4100063" y="234545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8" name="TextBox 8"/>
          <p:cNvSpPr txBox="1"/>
          <p:nvPr/>
        </p:nvSpPr>
        <p:spPr>
          <a:xfrm>
            <a:off x="5403901" y="234545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9" name="TextBox 9"/>
          <p:cNvSpPr txBox="1"/>
          <p:nvPr/>
        </p:nvSpPr>
        <p:spPr>
          <a:xfrm>
            <a:off x="5403901" y="295668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0" name="TextBox 10"/>
          <p:cNvSpPr txBox="1"/>
          <p:nvPr/>
        </p:nvSpPr>
        <p:spPr>
          <a:xfrm>
            <a:off x="4100063" y="295668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1" name="AutoShape 11"/>
          <p:cNvSpPr/>
          <p:nvPr/>
        </p:nvSpPr>
        <p:spPr>
          <a:xfrm>
            <a:off x="3331228" y="2723320"/>
            <a:ext cx="2392746" cy="19050"/>
          </a:xfrm>
          <a:prstGeom prst="line">
            <a:avLst/>
          </a:prstGeom>
          <a:ln w="38100" cap="flat">
            <a:solidFill>
              <a:srgbClr val="2B2C30"/>
            </a:solidFill>
            <a:prstDash val="solid"/>
            <a:headEnd type="none" w="sm" len="sm"/>
            <a:tailEnd type="none" w="sm" len="sm"/>
          </a:ln>
        </p:spPr>
      </p:sp>
      <p:sp>
        <p:nvSpPr>
          <p:cNvPr id="12" name="TextBox 12"/>
          <p:cNvSpPr txBox="1"/>
          <p:nvPr/>
        </p:nvSpPr>
        <p:spPr>
          <a:xfrm>
            <a:off x="1744810" y="357580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3" name="TextBox 13"/>
          <p:cNvSpPr txBox="1"/>
          <p:nvPr/>
        </p:nvSpPr>
        <p:spPr>
          <a:xfrm>
            <a:off x="3045609" y="357580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e</a:t>
            </a:r>
          </a:p>
        </p:txBody>
      </p:sp>
      <p:sp>
        <p:nvSpPr>
          <p:cNvPr id="14" name="TextBox 14"/>
          <p:cNvSpPr txBox="1"/>
          <p:nvPr/>
        </p:nvSpPr>
        <p:spPr>
          <a:xfrm>
            <a:off x="4100063" y="417508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5" name="TextBox 15"/>
          <p:cNvSpPr txBox="1"/>
          <p:nvPr/>
        </p:nvSpPr>
        <p:spPr>
          <a:xfrm>
            <a:off x="4100063" y="357580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6" name="TextBox 16"/>
          <p:cNvSpPr txBox="1"/>
          <p:nvPr/>
        </p:nvSpPr>
        <p:spPr>
          <a:xfrm>
            <a:off x="4731936" y="357580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7" name="TextBox 17"/>
          <p:cNvSpPr txBox="1"/>
          <p:nvPr/>
        </p:nvSpPr>
        <p:spPr>
          <a:xfrm>
            <a:off x="4731936" y="417508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18" name="AutoShape 18"/>
          <p:cNvSpPr/>
          <p:nvPr/>
        </p:nvSpPr>
        <p:spPr>
          <a:xfrm>
            <a:off x="3331380" y="3953668"/>
            <a:ext cx="2392746" cy="19050"/>
          </a:xfrm>
          <a:prstGeom prst="line">
            <a:avLst/>
          </a:prstGeom>
          <a:ln w="38100" cap="flat">
            <a:solidFill>
              <a:srgbClr val="2B2C30"/>
            </a:solidFill>
            <a:prstDash val="solid"/>
            <a:headEnd type="none" w="sm" len="sm"/>
            <a:tailEnd type="none" w="sm" len="sm"/>
          </a:ln>
        </p:spPr>
      </p:sp>
      <p:sp>
        <p:nvSpPr>
          <p:cNvPr id="19" name="TextBox 19"/>
          <p:cNvSpPr txBox="1"/>
          <p:nvPr/>
        </p:nvSpPr>
        <p:spPr>
          <a:xfrm>
            <a:off x="7089912" y="3258344"/>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20" name="TextBox 20"/>
          <p:cNvSpPr txBox="1"/>
          <p:nvPr/>
        </p:nvSpPr>
        <p:spPr>
          <a:xfrm>
            <a:off x="7648328" y="359485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21" name="TextBox 21"/>
          <p:cNvSpPr txBox="1"/>
          <p:nvPr/>
        </p:nvSpPr>
        <p:spPr>
          <a:xfrm>
            <a:off x="9687624" y="3227010"/>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22" name="TextBox 22"/>
          <p:cNvSpPr txBox="1"/>
          <p:nvPr/>
        </p:nvSpPr>
        <p:spPr>
          <a:xfrm>
            <a:off x="716585" y="7750175"/>
            <a:ext cx="16421952" cy="12350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Log Likelihood Ratio (L) = (2/σ  ) (r + r +...+ r  )</a:t>
            </a:r>
          </a:p>
          <a:p>
            <a:pPr marL="755651" lvl="1" indent="-377825">
              <a:lnSpc>
                <a:spcPts val="4900"/>
              </a:lnSpc>
              <a:buFont typeface="Arial"/>
              <a:buChar char="•"/>
            </a:pPr>
            <a:r>
              <a:rPr lang="en-US" sz="3500">
                <a:solidFill>
                  <a:srgbClr val="2B2C30"/>
                </a:solidFill>
                <a:latin typeface="Public Sans"/>
              </a:rPr>
              <a:t>L = ℓ + ℓ</a:t>
            </a:r>
          </a:p>
        </p:txBody>
      </p:sp>
      <p:sp>
        <p:nvSpPr>
          <p:cNvPr id="23" name="TextBox 23"/>
          <p:cNvSpPr txBox="1"/>
          <p:nvPr/>
        </p:nvSpPr>
        <p:spPr>
          <a:xfrm>
            <a:off x="7517450" y="773348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24" name="TextBox 24"/>
          <p:cNvSpPr txBox="1"/>
          <p:nvPr/>
        </p:nvSpPr>
        <p:spPr>
          <a:xfrm>
            <a:off x="8289635" y="803514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a:t>
            </a:r>
          </a:p>
        </p:txBody>
      </p:sp>
      <p:sp>
        <p:nvSpPr>
          <p:cNvPr id="25" name="TextBox 25"/>
          <p:cNvSpPr txBox="1"/>
          <p:nvPr/>
        </p:nvSpPr>
        <p:spPr>
          <a:xfrm>
            <a:off x="8927561" y="803514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26" name="TextBox 26"/>
          <p:cNvSpPr txBox="1"/>
          <p:nvPr/>
        </p:nvSpPr>
        <p:spPr>
          <a:xfrm>
            <a:off x="10115163" y="803514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n</a:t>
            </a:r>
          </a:p>
        </p:txBody>
      </p:sp>
      <p:sp>
        <p:nvSpPr>
          <p:cNvPr id="27" name="TextBox 27"/>
          <p:cNvSpPr txBox="1"/>
          <p:nvPr/>
        </p:nvSpPr>
        <p:spPr>
          <a:xfrm>
            <a:off x="3087665" y="8622487"/>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
        <p:nvSpPr>
          <p:cNvPr id="28" name="TextBox 28"/>
          <p:cNvSpPr txBox="1"/>
          <p:nvPr/>
        </p:nvSpPr>
        <p:spPr>
          <a:xfrm>
            <a:off x="716585" y="4514850"/>
            <a:ext cx="16421952" cy="309245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To compute extrinsic LLR, first we compute,</a:t>
            </a:r>
          </a:p>
          <a:p>
            <a:pPr>
              <a:lnSpc>
                <a:spcPts val="4900"/>
              </a:lnSpc>
            </a:pPr>
            <a:endParaRPr lang="en-US" sz="3500">
              <a:solidFill>
                <a:srgbClr val="2B2C30"/>
              </a:solidFill>
              <a:latin typeface="Public Sans"/>
            </a:endParaRPr>
          </a:p>
          <a:p>
            <a:pPr>
              <a:lnSpc>
                <a:spcPts val="4900"/>
              </a:lnSpc>
            </a:pPr>
            <a:endParaRPr lang="en-US" sz="3500">
              <a:solidFill>
                <a:srgbClr val="2B2C30"/>
              </a:solidFill>
              <a:latin typeface="Public Sans"/>
            </a:endParaRPr>
          </a:p>
          <a:p>
            <a:pPr marL="755651" lvl="1" indent="-377825">
              <a:lnSpc>
                <a:spcPts val="4900"/>
              </a:lnSpc>
              <a:buFont typeface="Arial"/>
              <a:buChar char="•"/>
            </a:pPr>
            <a:r>
              <a:rPr lang="en-US" sz="3500">
                <a:solidFill>
                  <a:srgbClr val="2B2C30"/>
                </a:solidFill>
                <a:latin typeface="Public Sans"/>
              </a:rPr>
              <a:t>ℓ       = S sign(ℓ  ) min(ℓ  , ℓ  , ..., ℓ  )</a:t>
            </a:r>
          </a:p>
          <a:p>
            <a:pPr marL="755651" lvl="1" indent="-377825">
              <a:lnSpc>
                <a:spcPts val="4900"/>
              </a:lnSpc>
              <a:buFont typeface="Arial"/>
              <a:buChar char="•"/>
            </a:pPr>
            <a:r>
              <a:rPr lang="en-US" sz="3500">
                <a:solidFill>
                  <a:srgbClr val="2B2C30"/>
                </a:solidFill>
                <a:latin typeface="Public Sans"/>
              </a:rPr>
              <a:t>We have approximated the value ℓ      by “min-sum approximation”.</a:t>
            </a:r>
          </a:p>
        </p:txBody>
      </p:sp>
      <p:sp>
        <p:nvSpPr>
          <p:cNvPr id="29" name="TextBox 29"/>
          <p:cNvSpPr txBox="1"/>
          <p:nvPr/>
        </p:nvSpPr>
        <p:spPr>
          <a:xfrm>
            <a:off x="716585" y="5391150"/>
            <a:ext cx="16421952" cy="61595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S = ∏ sign(ℓ  )</a:t>
            </a:r>
          </a:p>
        </p:txBody>
      </p:sp>
      <p:sp>
        <p:nvSpPr>
          <p:cNvPr id="30" name="TextBox 30"/>
          <p:cNvSpPr txBox="1"/>
          <p:nvPr/>
        </p:nvSpPr>
        <p:spPr>
          <a:xfrm>
            <a:off x="3886294" y="5648325"/>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a:t>
            </a:r>
          </a:p>
        </p:txBody>
      </p:sp>
      <p:sp>
        <p:nvSpPr>
          <p:cNvPr id="31" name="TextBox 31"/>
          <p:cNvSpPr txBox="1"/>
          <p:nvPr/>
        </p:nvSpPr>
        <p:spPr>
          <a:xfrm>
            <a:off x="2172348" y="589595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i=1</a:t>
            </a:r>
          </a:p>
        </p:txBody>
      </p:sp>
      <p:sp>
        <p:nvSpPr>
          <p:cNvPr id="32" name="TextBox 32"/>
          <p:cNvSpPr txBox="1"/>
          <p:nvPr/>
        </p:nvSpPr>
        <p:spPr>
          <a:xfrm>
            <a:off x="2172348" y="5118064"/>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n</a:t>
            </a:r>
          </a:p>
        </p:txBody>
      </p:sp>
      <p:sp>
        <p:nvSpPr>
          <p:cNvPr id="33" name="TextBox 33"/>
          <p:cNvSpPr txBox="1"/>
          <p:nvPr/>
        </p:nvSpPr>
        <p:spPr>
          <a:xfrm>
            <a:off x="1744810" y="6683393"/>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ext,i</a:t>
            </a:r>
          </a:p>
        </p:txBody>
      </p:sp>
      <p:sp>
        <p:nvSpPr>
          <p:cNvPr id="34" name="TextBox 34"/>
          <p:cNvSpPr txBox="1"/>
          <p:nvPr/>
        </p:nvSpPr>
        <p:spPr>
          <a:xfrm>
            <a:off x="4313832" y="667386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i</a:t>
            </a:r>
          </a:p>
        </p:txBody>
      </p:sp>
      <p:sp>
        <p:nvSpPr>
          <p:cNvPr id="35" name="TextBox 35"/>
          <p:cNvSpPr txBox="1"/>
          <p:nvPr/>
        </p:nvSpPr>
        <p:spPr>
          <a:xfrm>
            <a:off x="5996723" y="667386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a:t>
            </a:r>
          </a:p>
        </p:txBody>
      </p:sp>
      <p:sp>
        <p:nvSpPr>
          <p:cNvPr id="36" name="TextBox 36"/>
          <p:cNvSpPr txBox="1"/>
          <p:nvPr/>
        </p:nvSpPr>
        <p:spPr>
          <a:xfrm>
            <a:off x="6424261" y="667383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37" name="TextBox 37"/>
          <p:cNvSpPr txBox="1"/>
          <p:nvPr/>
        </p:nvSpPr>
        <p:spPr>
          <a:xfrm>
            <a:off x="7731219" y="6656757"/>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n</a:t>
            </a:r>
          </a:p>
        </p:txBody>
      </p:sp>
      <p:sp>
        <p:nvSpPr>
          <p:cNvPr id="38" name="TextBox 38"/>
          <p:cNvSpPr txBox="1"/>
          <p:nvPr/>
        </p:nvSpPr>
        <p:spPr>
          <a:xfrm>
            <a:off x="8579241" y="7258050"/>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32923" y="1316149"/>
            <a:ext cx="16354034" cy="4762"/>
          </a:xfrm>
          <a:prstGeom prst="line">
            <a:avLst/>
          </a:prstGeom>
          <a:ln w="9525" cap="flat">
            <a:solidFill>
              <a:srgbClr val="2B2C30"/>
            </a:solidFill>
            <a:prstDash val="solid"/>
            <a:headEnd type="none" w="sm" len="sm"/>
            <a:tailEnd type="none" w="sm" len="sm"/>
          </a:ln>
        </p:spPr>
      </p:sp>
      <p:sp>
        <p:nvSpPr>
          <p:cNvPr id="3" name="TextBox 3"/>
          <p:cNvSpPr txBox="1"/>
          <p:nvPr/>
        </p:nvSpPr>
        <p:spPr>
          <a:xfrm>
            <a:off x="424233" y="1402383"/>
            <a:ext cx="16421952" cy="86645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Let’s take an example of (3, 2) SPC code.</a:t>
            </a:r>
          </a:p>
          <a:p>
            <a:pPr marL="755651" lvl="1" indent="-377825">
              <a:lnSpc>
                <a:spcPts val="4900"/>
              </a:lnSpc>
              <a:buFont typeface="Arial"/>
              <a:buChar char="•"/>
            </a:pPr>
            <a:r>
              <a:rPr lang="en-US" sz="3500">
                <a:solidFill>
                  <a:srgbClr val="2B2C30"/>
                </a:solidFill>
                <a:latin typeface="Public Sans"/>
              </a:rPr>
              <a:t>m = [m1 m2]</a:t>
            </a:r>
          </a:p>
          <a:p>
            <a:pPr marL="755651" lvl="1" indent="-377825">
              <a:lnSpc>
                <a:spcPts val="4900"/>
              </a:lnSpc>
              <a:buFont typeface="Arial"/>
              <a:buChar char="•"/>
            </a:pPr>
            <a:r>
              <a:rPr lang="en-US" sz="3500">
                <a:solidFill>
                  <a:srgbClr val="2B2C30"/>
                </a:solidFill>
                <a:latin typeface="Public Sans"/>
              </a:rPr>
              <a:t>c = [c1 c2 c3] ;  c1 = m1, c2 = m2, c3 = m1 ⊕ m2 (parity).</a:t>
            </a:r>
          </a:p>
          <a:p>
            <a:pPr marL="755651" lvl="1" indent="-377825">
              <a:lnSpc>
                <a:spcPts val="4900"/>
              </a:lnSpc>
              <a:buFont typeface="Arial"/>
              <a:buChar char="•"/>
            </a:pPr>
            <a:r>
              <a:rPr lang="en-US" sz="3500">
                <a:solidFill>
                  <a:srgbClr val="2B2C30"/>
                </a:solidFill>
                <a:latin typeface="Public Sans"/>
              </a:rPr>
              <a:t>r = [r1 r2 r3] ;  (real values)</a:t>
            </a:r>
          </a:p>
          <a:p>
            <a:pPr marL="755651" lvl="1" indent="-377825">
              <a:lnSpc>
                <a:spcPts val="4900"/>
              </a:lnSpc>
              <a:buFont typeface="Arial"/>
              <a:buChar char="•"/>
            </a:pPr>
            <a:r>
              <a:rPr lang="en-US" sz="3500">
                <a:solidFill>
                  <a:srgbClr val="2B2C30"/>
                </a:solidFill>
                <a:latin typeface="Public Sans"/>
              </a:rPr>
              <a:t>L = [L1 L2 L3] ;  Log Likelihood Ratio</a:t>
            </a:r>
          </a:p>
          <a:p>
            <a:pPr marL="755651" lvl="1" indent="-377825">
              <a:lnSpc>
                <a:spcPts val="4900"/>
              </a:lnSpc>
              <a:buFont typeface="Arial"/>
              <a:buChar char="•"/>
            </a:pPr>
            <a:r>
              <a:rPr lang="en-US" sz="3500">
                <a:solidFill>
                  <a:srgbClr val="2B2C30"/>
                </a:solidFill>
                <a:latin typeface="Public Sans"/>
              </a:rPr>
              <a:t>L = ℓ + ℓ</a:t>
            </a:r>
          </a:p>
          <a:p>
            <a:pPr marL="755651" lvl="1" indent="-377825">
              <a:lnSpc>
                <a:spcPts val="4900"/>
              </a:lnSpc>
              <a:buFont typeface="Arial"/>
              <a:buChar char="•"/>
            </a:pPr>
            <a:r>
              <a:rPr lang="en-US" sz="3500">
                <a:solidFill>
                  <a:srgbClr val="2B2C30"/>
                </a:solidFill>
                <a:latin typeface="Public Sans"/>
              </a:rPr>
              <a:t>ℓ1 = (2/σ  ) r1, ℓ2 = (2/σ  ) r2, ℓ3 = (2/σ  ) r3.</a:t>
            </a:r>
          </a:p>
          <a:p>
            <a:pPr marL="755651" lvl="1" indent="-377825">
              <a:lnSpc>
                <a:spcPts val="4900"/>
              </a:lnSpc>
              <a:buFont typeface="Arial"/>
              <a:buChar char="•"/>
            </a:pPr>
            <a:r>
              <a:rPr lang="en-US" sz="3500">
                <a:solidFill>
                  <a:srgbClr val="2B2C30"/>
                </a:solidFill>
                <a:latin typeface="Public Sans"/>
              </a:rPr>
              <a:t>sign(ℓ       ) = sign(ℓ2) sign(ℓ3)</a:t>
            </a:r>
          </a:p>
          <a:p>
            <a:pPr marL="755651" lvl="1" indent="-377825">
              <a:lnSpc>
                <a:spcPts val="4900"/>
              </a:lnSpc>
              <a:buFont typeface="Arial"/>
              <a:buChar char="•"/>
            </a:pPr>
            <a:r>
              <a:rPr lang="en-US" sz="3500">
                <a:solidFill>
                  <a:srgbClr val="2B2C30"/>
                </a:solidFill>
                <a:latin typeface="Public Sans"/>
              </a:rPr>
              <a:t>f(|ℓ      |) = f(|ℓ2|) + f(|ℓ3|) ;    where f(x) = log (tanh (|x|/2))</a:t>
            </a:r>
          </a:p>
          <a:p>
            <a:pPr marL="755651" lvl="1" indent="-377825">
              <a:lnSpc>
                <a:spcPts val="4900"/>
              </a:lnSpc>
              <a:buFont typeface="Arial"/>
              <a:buChar char="•"/>
            </a:pPr>
            <a:r>
              <a:rPr lang="en-US" sz="3500">
                <a:solidFill>
                  <a:srgbClr val="2B2C30"/>
                </a:solidFill>
                <a:latin typeface="Public Sans"/>
              </a:rPr>
              <a:t>The fact about the function f(x) :   f  (x) = f(x)</a:t>
            </a:r>
          </a:p>
          <a:p>
            <a:pPr marL="755651" lvl="1" indent="-377825">
              <a:lnSpc>
                <a:spcPts val="4900"/>
              </a:lnSpc>
              <a:buFont typeface="Arial"/>
              <a:buChar char="•"/>
            </a:pPr>
            <a:r>
              <a:rPr lang="en-US" sz="3500">
                <a:solidFill>
                  <a:srgbClr val="2B2C30"/>
                </a:solidFill>
                <a:latin typeface="Public Sans"/>
              </a:rPr>
              <a:t>|ℓ      | = f( f(|ℓ2|) + f(|ℓ3|) )</a:t>
            </a:r>
          </a:p>
          <a:p>
            <a:pPr marL="755651" lvl="1" indent="-377825">
              <a:lnSpc>
                <a:spcPts val="4900"/>
              </a:lnSpc>
              <a:buFont typeface="Arial"/>
              <a:buChar char="•"/>
            </a:pPr>
            <a:r>
              <a:rPr lang="en-US" sz="3500">
                <a:solidFill>
                  <a:srgbClr val="2B2C30"/>
                </a:solidFill>
                <a:latin typeface="Public Sans"/>
              </a:rPr>
              <a:t>We can approximate the above equation like this:</a:t>
            </a:r>
          </a:p>
          <a:p>
            <a:pPr marL="755651" lvl="1" indent="-377825">
              <a:lnSpc>
                <a:spcPts val="4900"/>
              </a:lnSpc>
              <a:buFont typeface="Arial"/>
              <a:buChar char="•"/>
            </a:pPr>
            <a:r>
              <a:rPr lang="en-US" sz="3500">
                <a:solidFill>
                  <a:srgbClr val="2B2C30"/>
                </a:solidFill>
                <a:latin typeface="Public Sans"/>
              </a:rPr>
              <a:t>f(|ℓ2|) + f(|ℓ3|) ≈ f( min(|ℓ2|, |ℓ3|) )</a:t>
            </a:r>
          </a:p>
          <a:p>
            <a:pPr marL="755651" lvl="1" indent="-377825">
              <a:lnSpc>
                <a:spcPts val="4900"/>
              </a:lnSpc>
              <a:buFont typeface="Arial"/>
              <a:buChar char="•"/>
            </a:pPr>
            <a:r>
              <a:rPr lang="en-US" sz="3500">
                <a:solidFill>
                  <a:srgbClr val="2B2C30"/>
                </a:solidFill>
                <a:latin typeface="Public Sans"/>
              </a:rPr>
              <a:t>|ℓ      |= min(|ℓ2|, |ℓ3|)</a:t>
            </a:r>
          </a:p>
        </p:txBody>
      </p:sp>
      <p:sp>
        <p:nvSpPr>
          <p:cNvPr id="4" name="Freeform 4"/>
          <p:cNvSpPr/>
          <p:nvPr/>
        </p:nvSpPr>
        <p:spPr>
          <a:xfrm>
            <a:off x="12459872" y="2759359"/>
            <a:ext cx="5425012" cy="4061161"/>
          </a:xfrm>
          <a:custGeom>
            <a:avLst/>
            <a:gdLst/>
            <a:ahLst/>
            <a:cxnLst/>
            <a:rect l="l" t="t" r="r" b="b"/>
            <a:pathLst>
              <a:path w="5425012" h="4061161">
                <a:moveTo>
                  <a:pt x="0" y="0"/>
                </a:moveTo>
                <a:lnTo>
                  <a:pt x="5425013" y="0"/>
                </a:lnTo>
                <a:lnTo>
                  <a:pt x="5425013" y="4061162"/>
                </a:lnTo>
                <a:lnTo>
                  <a:pt x="0" y="4061162"/>
                </a:lnTo>
                <a:lnTo>
                  <a:pt x="0" y="0"/>
                </a:lnTo>
                <a:close/>
              </a:path>
            </a:pathLst>
          </a:custGeom>
          <a:blipFill>
            <a:blip r:embed="rId2"/>
            <a:stretch>
              <a:fillRect l="-51538" t="-46014" r="-73299" b="-22928"/>
            </a:stretch>
          </a:blipFill>
        </p:spPr>
      </p:sp>
      <p:sp>
        <p:nvSpPr>
          <p:cNvPr id="5" name="TextBox 5"/>
          <p:cNvSpPr txBox="1"/>
          <p:nvPr/>
        </p:nvSpPr>
        <p:spPr>
          <a:xfrm>
            <a:off x="1032923" y="526938"/>
            <a:ext cx="17571415"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MIN-SUM APPROXIMATION</a:t>
            </a:r>
          </a:p>
        </p:txBody>
      </p:sp>
      <p:sp>
        <p:nvSpPr>
          <p:cNvPr id="6" name="TextBox 6"/>
          <p:cNvSpPr txBox="1"/>
          <p:nvPr/>
        </p:nvSpPr>
        <p:spPr>
          <a:xfrm>
            <a:off x="2804838" y="4801221"/>
            <a:ext cx="564759"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a:t>
            </a:r>
          </a:p>
        </p:txBody>
      </p:sp>
      <p:sp>
        <p:nvSpPr>
          <p:cNvPr id="7" name="TextBox 7"/>
          <p:cNvSpPr txBox="1"/>
          <p:nvPr/>
        </p:nvSpPr>
        <p:spPr>
          <a:xfrm>
            <a:off x="2450537" y="6002958"/>
            <a:ext cx="708600"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ext,1</a:t>
            </a:r>
          </a:p>
        </p:txBody>
      </p:sp>
      <p:sp>
        <p:nvSpPr>
          <p:cNvPr id="8" name="TextBox 8"/>
          <p:cNvSpPr txBox="1"/>
          <p:nvPr/>
        </p:nvSpPr>
        <p:spPr>
          <a:xfrm>
            <a:off x="5500126" y="509332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9" name="TextBox 9"/>
          <p:cNvSpPr txBox="1"/>
          <p:nvPr/>
        </p:nvSpPr>
        <p:spPr>
          <a:xfrm>
            <a:off x="8499575" y="509332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10" name="TextBox 10"/>
          <p:cNvSpPr txBox="1"/>
          <p:nvPr/>
        </p:nvSpPr>
        <p:spPr>
          <a:xfrm>
            <a:off x="2852463" y="509332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11" name="TextBox 11"/>
          <p:cNvSpPr txBox="1"/>
          <p:nvPr/>
        </p:nvSpPr>
        <p:spPr>
          <a:xfrm>
            <a:off x="1841085" y="6622083"/>
            <a:ext cx="756548"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ext,1</a:t>
            </a:r>
          </a:p>
        </p:txBody>
      </p:sp>
      <p:sp>
        <p:nvSpPr>
          <p:cNvPr id="12" name="TextBox 12"/>
          <p:cNvSpPr txBox="1"/>
          <p:nvPr/>
        </p:nvSpPr>
        <p:spPr>
          <a:xfrm>
            <a:off x="8285806" y="691418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a:t>
            </a:r>
          </a:p>
        </p:txBody>
      </p:sp>
      <p:sp>
        <p:nvSpPr>
          <p:cNvPr id="13" name="TextBox 13"/>
          <p:cNvSpPr txBox="1"/>
          <p:nvPr/>
        </p:nvSpPr>
        <p:spPr>
          <a:xfrm>
            <a:off x="1462811" y="7860333"/>
            <a:ext cx="756548"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 ext,1</a:t>
            </a:r>
          </a:p>
        </p:txBody>
      </p:sp>
      <p:sp>
        <p:nvSpPr>
          <p:cNvPr id="14" name="TextBox 14"/>
          <p:cNvSpPr txBox="1"/>
          <p:nvPr/>
        </p:nvSpPr>
        <p:spPr>
          <a:xfrm>
            <a:off x="1462811" y="9717708"/>
            <a:ext cx="756548" cy="349250"/>
          </a:xfrm>
          <a:prstGeom prst="rect">
            <a:avLst/>
          </a:prstGeom>
        </p:spPr>
        <p:txBody>
          <a:bodyPr lIns="0" tIns="0" rIns="0" bIns="0" rtlCol="0" anchor="t">
            <a:spAutoFit/>
          </a:bodyPr>
          <a:lstStyle/>
          <a:p>
            <a:pPr>
              <a:lnSpc>
                <a:spcPts val="2799"/>
              </a:lnSpc>
            </a:pPr>
            <a:r>
              <a:rPr lang="en-US" sz="1999">
                <a:solidFill>
                  <a:srgbClr val="2B2C30"/>
                </a:solidFill>
                <a:latin typeface="Public Sans Bold"/>
              </a:rPr>
              <a:t> ext,1</a:t>
            </a:r>
          </a:p>
        </p:txBody>
      </p:sp>
      <p:sp>
        <p:nvSpPr>
          <p:cNvPr id="15" name="TextBox 15"/>
          <p:cNvSpPr txBox="1"/>
          <p:nvPr/>
        </p:nvSpPr>
        <p:spPr>
          <a:xfrm>
            <a:off x="11792598" y="4485140"/>
            <a:ext cx="667275" cy="533400"/>
          </a:xfrm>
          <a:prstGeom prst="rect">
            <a:avLst/>
          </a:prstGeom>
        </p:spPr>
        <p:txBody>
          <a:bodyPr lIns="0" tIns="0" rIns="0" bIns="0" rtlCol="0" anchor="t">
            <a:spAutoFit/>
          </a:bodyPr>
          <a:lstStyle/>
          <a:p>
            <a:pPr>
              <a:lnSpc>
                <a:spcPts val="4200"/>
              </a:lnSpc>
            </a:pPr>
            <a:r>
              <a:rPr lang="en-US" sz="3000">
                <a:solidFill>
                  <a:srgbClr val="2B2C30"/>
                </a:solidFill>
                <a:latin typeface="Public Sans Bold"/>
              </a:rPr>
              <a:t>f(x)</a:t>
            </a:r>
          </a:p>
        </p:txBody>
      </p:sp>
      <p:sp>
        <p:nvSpPr>
          <p:cNvPr id="16" name="TextBox 16"/>
          <p:cNvSpPr txBox="1"/>
          <p:nvPr/>
        </p:nvSpPr>
        <p:spPr>
          <a:xfrm>
            <a:off x="14958610" y="6588764"/>
            <a:ext cx="427538" cy="533400"/>
          </a:xfrm>
          <a:prstGeom prst="rect">
            <a:avLst/>
          </a:prstGeom>
        </p:spPr>
        <p:txBody>
          <a:bodyPr lIns="0" tIns="0" rIns="0" bIns="0" rtlCol="0" anchor="t">
            <a:spAutoFit/>
          </a:bodyPr>
          <a:lstStyle/>
          <a:p>
            <a:pPr>
              <a:lnSpc>
                <a:spcPts val="4200"/>
              </a:lnSpc>
            </a:pPr>
            <a:r>
              <a:rPr lang="en-US" sz="3000">
                <a:solidFill>
                  <a:srgbClr val="2B2C30"/>
                </a:solidFill>
                <a:latin typeface="Public Sans Bold"/>
              </a:rPr>
              <a:t>x</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692" y="554037"/>
            <a:ext cx="14363708" cy="820609"/>
          </a:xfrm>
          <a:prstGeom prst="rect">
            <a:avLst/>
          </a:prstGeom>
        </p:spPr>
        <p:txBody>
          <a:bodyPr wrap="square" lIns="0" tIns="0" rIns="0" bIns="0" rtlCol="0" anchor="t">
            <a:spAutoFit/>
          </a:bodyPr>
          <a:lstStyle/>
          <a:p>
            <a:pPr algn="ctr">
              <a:lnSpc>
                <a:spcPts val="6999"/>
              </a:lnSpc>
              <a:spcBef>
                <a:spcPct val="0"/>
              </a:spcBef>
            </a:pPr>
            <a:r>
              <a:rPr lang="en-US" sz="4999" dirty="0">
                <a:solidFill>
                  <a:srgbClr val="000000"/>
                </a:solidFill>
                <a:latin typeface="Public Sans Bold"/>
              </a:rPr>
              <a:t>USE OF TANNER GRAPH IN HARD DECISION</a:t>
            </a:r>
          </a:p>
        </p:txBody>
      </p:sp>
      <p:sp>
        <p:nvSpPr>
          <p:cNvPr id="3" name="TextBox 3"/>
          <p:cNvSpPr txBox="1"/>
          <p:nvPr/>
        </p:nvSpPr>
        <p:spPr>
          <a:xfrm>
            <a:off x="1028700" y="1703797"/>
            <a:ext cx="16230600" cy="7642860"/>
          </a:xfrm>
          <a:prstGeom prst="rect">
            <a:avLst/>
          </a:prstGeom>
        </p:spPr>
        <p:txBody>
          <a:bodyPr lIns="0" tIns="0" rIns="0" bIns="0" rtlCol="0" anchor="t">
            <a:spAutoFit/>
          </a:bodyPr>
          <a:lstStyle/>
          <a:p>
            <a:pPr>
              <a:lnSpc>
                <a:spcPts val="5040"/>
              </a:lnSpc>
              <a:spcBef>
                <a:spcPct val="0"/>
              </a:spcBef>
            </a:pPr>
            <a:r>
              <a:rPr lang="en-US" sz="3600" dirty="0">
                <a:solidFill>
                  <a:srgbClr val="000000"/>
                </a:solidFill>
                <a:latin typeface="Public Sans"/>
              </a:rPr>
              <a:t>In hard decision decoding, Tanner graphs illustrate the relationships between code bits (variable nodes) and check nodes, aiding the decoding process. Within Tanner graphs, check nodes employ Single Parity Check (SPC) decoding, whereas all variable nodes are decoded using the majority decoding technique. During SPC decoding, a check node disregards positive feedback from the variable node to which it sends information. Instead, it performs SPC decoding based on the bits received from other variable nodes. Similarly, variable nodes disregard positive feedback from the check node to which they send information. Instead, they conduct majority decoding using information from other check nodes and their current stored value. This iterative process enhances the decoding accuracy and efficiency of hard decision decoding algorithms in communication systems.</a:t>
            </a:r>
          </a:p>
        </p:txBody>
      </p:sp>
      <p:sp>
        <p:nvSpPr>
          <p:cNvPr id="4" name="AutoShape 4"/>
          <p:cNvSpPr/>
          <p:nvPr/>
        </p:nvSpPr>
        <p:spPr>
          <a:xfrm flipV="1">
            <a:off x="1028692" y="1412875"/>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14" y="554037"/>
            <a:ext cx="13753386" cy="854076"/>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Public Sans Bold"/>
              </a:rPr>
              <a:t>USE OF TANNER GRAPH IN SOFT DECISION  </a:t>
            </a:r>
          </a:p>
        </p:txBody>
      </p:sp>
      <p:sp>
        <p:nvSpPr>
          <p:cNvPr id="3" name="TextBox 3"/>
          <p:cNvSpPr txBox="1"/>
          <p:nvPr/>
        </p:nvSpPr>
        <p:spPr>
          <a:xfrm>
            <a:off x="1028714" y="1927227"/>
            <a:ext cx="16230586" cy="6337295"/>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Public Sans"/>
              </a:rPr>
              <a:t>Tanner graphs incorporate soft decision metrics like log-likelihood ratios, enhancing error correction by considering signal uncertainties. The graph's structure influences computational complexity, with denser graphs requiring more iterations for error correction.  Soft decision decoding aims to identify and correct errors in received codewords, enhancing communication system reliability.  Tanner graphs aid in assessing LDPC code performance under various channel conditions, guiding error correction scheme design and optimization.</a:t>
            </a:r>
          </a:p>
        </p:txBody>
      </p:sp>
      <p:sp>
        <p:nvSpPr>
          <p:cNvPr id="4" name="AutoShape 4"/>
          <p:cNvSpPr/>
          <p:nvPr/>
        </p:nvSpPr>
        <p:spPr>
          <a:xfrm flipV="1">
            <a:off x="1028692" y="1412875"/>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996169" y="2270152"/>
            <a:ext cx="16061078" cy="6311265"/>
          </a:xfrm>
          <a:prstGeom prst="rect">
            <a:avLst/>
          </a:prstGeom>
        </p:spPr>
        <p:txBody>
          <a:bodyPr lIns="0" tIns="0" rIns="0" bIns="0" rtlCol="0" anchor="t">
            <a:spAutoFit/>
          </a:bodyPr>
          <a:lstStyle/>
          <a:p>
            <a:pPr algn="just">
              <a:lnSpc>
                <a:spcPts val="6240"/>
              </a:lnSpc>
            </a:pPr>
            <a:r>
              <a:rPr lang="en-US" sz="4800" spc="24">
                <a:solidFill>
                  <a:srgbClr val="2B2C30"/>
                </a:solidFill>
                <a:latin typeface="Playfair Display"/>
              </a:rPr>
              <a:t>We declare that: </a:t>
            </a:r>
          </a:p>
          <a:p>
            <a:pPr algn="just">
              <a:lnSpc>
                <a:spcPts val="6240"/>
              </a:lnSpc>
            </a:pPr>
            <a:r>
              <a:rPr lang="en-US" sz="4800" spc="24">
                <a:solidFill>
                  <a:srgbClr val="2B2C30"/>
                </a:solidFill>
                <a:latin typeface="Playfair Display"/>
              </a:rPr>
              <a:t>→ The work that we are presenting is our own work. </a:t>
            </a:r>
          </a:p>
          <a:p>
            <a:pPr algn="just">
              <a:lnSpc>
                <a:spcPts val="6240"/>
              </a:lnSpc>
            </a:pPr>
            <a:r>
              <a:rPr lang="en-US" sz="4800" spc="24">
                <a:solidFill>
                  <a:srgbClr val="2B2C30"/>
                </a:solidFill>
                <a:latin typeface="Playfair Display"/>
              </a:rPr>
              <a:t>→ We have not copied the work (the code, the results, etc.) that someone else has done. </a:t>
            </a:r>
          </a:p>
          <a:p>
            <a:pPr algn="just">
              <a:lnSpc>
                <a:spcPts val="6240"/>
              </a:lnSpc>
            </a:pPr>
            <a:r>
              <a:rPr lang="en-US" sz="4800" spc="24">
                <a:solidFill>
                  <a:srgbClr val="2B2C30"/>
                </a:solidFill>
                <a:latin typeface="Playfair Display"/>
              </a:rPr>
              <a:t>→ Concepts, understanding and insights we will be describing are our own. </a:t>
            </a:r>
          </a:p>
          <a:p>
            <a:pPr algn="just">
              <a:lnSpc>
                <a:spcPts val="6240"/>
              </a:lnSpc>
            </a:pPr>
            <a:r>
              <a:rPr lang="en-US" sz="4800" spc="24">
                <a:solidFill>
                  <a:srgbClr val="2B2C30"/>
                </a:solidFill>
                <a:latin typeface="Playfair Display"/>
              </a:rPr>
              <a:t>→ We make this pledge truthfully. We know that violation of this solemn pledge can carry grave consequences</a:t>
            </a:r>
          </a:p>
        </p:txBody>
      </p:sp>
      <p:sp>
        <p:nvSpPr>
          <p:cNvPr id="3" name="TextBox 3"/>
          <p:cNvSpPr txBox="1"/>
          <p:nvPr/>
        </p:nvSpPr>
        <p:spPr>
          <a:xfrm>
            <a:off x="996168" y="897165"/>
            <a:ext cx="4642631" cy="820609"/>
          </a:xfrm>
          <a:prstGeom prst="rect">
            <a:avLst/>
          </a:prstGeom>
        </p:spPr>
        <p:txBody>
          <a:bodyPr wrap="square" lIns="0" tIns="0" rIns="0" bIns="0" rtlCol="0" anchor="t">
            <a:spAutoFit/>
          </a:bodyPr>
          <a:lstStyle/>
          <a:p>
            <a:pPr algn="ctr">
              <a:lnSpc>
                <a:spcPts val="7000"/>
              </a:lnSpc>
              <a:spcBef>
                <a:spcPct val="0"/>
              </a:spcBef>
            </a:pPr>
            <a:r>
              <a:rPr lang="en-US" sz="5000" dirty="0" err="1">
                <a:solidFill>
                  <a:srgbClr val="2B2C30"/>
                </a:solidFill>
                <a:latin typeface="Public Sans Bold"/>
              </a:rPr>
              <a:t>Honour</a:t>
            </a:r>
            <a:r>
              <a:rPr lang="en-US" sz="5000" dirty="0">
                <a:solidFill>
                  <a:srgbClr val="2B2C30"/>
                </a:solidFill>
                <a:latin typeface="Public Sans Bold"/>
              </a:rPr>
              <a:t> Code</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554037"/>
            <a:ext cx="4834176" cy="854076"/>
          </a:xfrm>
          <a:prstGeom prst="rect">
            <a:avLst/>
          </a:prstGeom>
        </p:spPr>
        <p:txBody>
          <a:bodyPr lIns="0" tIns="0" rIns="0" bIns="0" rtlCol="0" anchor="t">
            <a:spAutoFit/>
          </a:bodyPr>
          <a:lstStyle/>
          <a:p>
            <a:pPr>
              <a:lnSpc>
                <a:spcPts val="6999"/>
              </a:lnSpc>
              <a:spcBef>
                <a:spcPct val="0"/>
              </a:spcBef>
            </a:pPr>
            <a:r>
              <a:rPr lang="en-US" sz="4999">
                <a:solidFill>
                  <a:srgbClr val="000000"/>
                </a:solidFill>
                <a:latin typeface="Public Sans Bold"/>
              </a:rPr>
              <a:t>MONTE CARLO </a:t>
            </a:r>
          </a:p>
        </p:txBody>
      </p:sp>
      <p:sp>
        <p:nvSpPr>
          <p:cNvPr id="3" name="AutoShape 3"/>
          <p:cNvSpPr/>
          <p:nvPr/>
        </p:nvSpPr>
        <p:spPr>
          <a:xfrm>
            <a:off x="1038225" y="1427163"/>
            <a:ext cx="16221075" cy="0"/>
          </a:xfrm>
          <a:prstGeom prst="line">
            <a:avLst/>
          </a:prstGeom>
          <a:ln w="9525" cap="flat">
            <a:solidFill>
              <a:srgbClr val="000000"/>
            </a:solidFill>
            <a:prstDash val="solid"/>
            <a:headEnd type="none" w="sm" len="sm"/>
            <a:tailEnd type="none" w="sm" len="sm"/>
          </a:ln>
        </p:spPr>
      </p:sp>
      <p:sp>
        <p:nvSpPr>
          <p:cNvPr id="4" name="TextBox 4"/>
          <p:cNvSpPr txBox="1"/>
          <p:nvPr/>
        </p:nvSpPr>
        <p:spPr>
          <a:xfrm>
            <a:off x="1028700" y="1839948"/>
            <a:ext cx="16230600" cy="7682719"/>
          </a:xfrm>
          <a:prstGeom prst="rect">
            <a:avLst/>
          </a:prstGeom>
        </p:spPr>
        <p:txBody>
          <a:bodyPr lIns="0" tIns="0" rIns="0" bIns="0" rtlCol="0" anchor="t">
            <a:spAutoFit/>
          </a:bodyPr>
          <a:lstStyle/>
          <a:p>
            <a:pPr algn="just">
              <a:lnSpc>
                <a:spcPts val="5066"/>
              </a:lnSpc>
              <a:spcBef>
                <a:spcPct val="0"/>
              </a:spcBef>
            </a:pPr>
            <a:r>
              <a:rPr lang="en-US" sz="3618">
                <a:solidFill>
                  <a:srgbClr val="000000"/>
                </a:solidFill>
                <a:latin typeface="Public Sans"/>
              </a:rPr>
              <a:t>A Monte Carlo simulation is a model used to predict the probability of a variety of outcomes when the potential for random variables is present. Monte Carlo simulations help to explain the impact of risk and uncertainty in prediction and forecasting models. Unlike a normal forecasting model, Monte Carlo Simulation predicts a set of outcomes based on an estimated range of values versus a set of fixed input values. In other words, a Monte Carlo Simulation builds a model of possible results by leveraging a probability distribution, such as a uniform or normal distribution, for any variable that has inherent uncertainty. It, then, recalculates the results over and over, each time using a different set of random numbers between the minimum and maximum values. His exercise can be repeated thousands of times to produce a large number of likely outcomes.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16407" y="2152970"/>
            <a:ext cx="16242893" cy="6984360"/>
          </a:xfrm>
          <a:prstGeom prst="rect">
            <a:avLst/>
          </a:prstGeom>
        </p:spPr>
        <p:txBody>
          <a:bodyPr lIns="0" tIns="0" rIns="0" bIns="0" rtlCol="0" anchor="t">
            <a:spAutoFit/>
          </a:bodyPr>
          <a:lstStyle/>
          <a:p>
            <a:pPr>
              <a:lnSpc>
                <a:spcPts val="4615"/>
              </a:lnSpc>
            </a:pPr>
            <a:r>
              <a:rPr lang="en-US" sz="3550" spc="17">
                <a:solidFill>
                  <a:srgbClr val="2B2C30"/>
                </a:solidFill>
                <a:latin typeface="Public Sans"/>
              </a:rPr>
              <a:t>Before describing encoding and decoding algorithms, I would like to explain why all this effort is needed. The feature of LDPC codes to perform near the Shannon’s limits of a channel exists only for large block lengths.</a:t>
            </a:r>
          </a:p>
          <a:p>
            <a:pPr>
              <a:lnSpc>
                <a:spcPts val="4615"/>
              </a:lnSpc>
            </a:pPr>
            <a:endParaRPr lang="en-US" sz="3550" spc="17">
              <a:solidFill>
                <a:srgbClr val="2B2C30"/>
              </a:solidFill>
              <a:latin typeface="Public Sans"/>
            </a:endParaRPr>
          </a:p>
          <a:p>
            <a:pPr>
              <a:lnSpc>
                <a:spcPts val="4615"/>
              </a:lnSpc>
            </a:pPr>
            <a:r>
              <a:rPr lang="en-US" sz="3550" spc="17">
                <a:solidFill>
                  <a:srgbClr val="2B2C30"/>
                </a:solidFill>
                <a:latin typeface="Public Sans"/>
              </a:rPr>
              <a:t>Since the complexity grows in O(n^2 ) even sparse matrices don’t result in a good performance if the block length gets very high. So iterative decoding (and encoding) algorithms are used. Those algorithms perform local calculations and pass those local results via messages. This step is typically repeated several times. The term ”local calculations” already indicates that a divide and conquer strategy, which separates a complex problem into manage- divide and able sub-problems, is realized.</a:t>
            </a:r>
          </a:p>
          <a:p>
            <a:pPr>
              <a:lnSpc>
                <a:spcPts val="4615"/>
              </a:lnSpc>
            </a:pPr>
            <a:endParaRPr lang="en-US" sz="3550" spc="17">
              <a:solidFill>
                <a:srgbClr val="2B2C30"/>
              </a:solidFill>
              <a:latin typeface="Public Sans"/>
            </a:endParaRPr>
          </a:p>
        </p:txBody>
      </p:sp>
      <p:sp>
        <p:nvSpPr>
          <p:cNvPr id="3" name="TextBox 3"/>
          <p:cNvSpPr txBox="1"/>
          <p:nvPr/>
        </p:nvSpPr>
        <p:spPr>
          <a:xfrm>
            <a:off x="1028700" y="942975"/>
            <a:ext cx="16230600" cy="721626"/>
          </a:xfrm>
          <a:prstGeom prst="rect">
            <a:avLst/>
          </a:prstGeom>
        </p:spPr>
        <p:txBody>
          <a:bodyPr lIns="0" tIns="0" rIns="0" bIns="0" rtlCol="0" anchor="t">
            <a:spAutoFit/>
          </a:bodyPr>
          <a:lstStyle/>
          <a:p>
            <a:pPr>
              <a:lnSpc>
                <a:spcPts val="5900"/>
              </a:lnSpc>
              <a:spcBef>
                <a:spcPct val="0"/>
              </a:spcBef>
            </a:pPr>
            <a:r>
              <a:rPr lang="en-US" sz="4214" spc="956">
                <a:solidFill>
                  <a:srgbClr val="2B2C30"/>
                </a:solidFill>
                <a:latin typeface="Public Sans Bold"/>
              </a:rPr>
              <a:t>PERFORMANCE AND COMPLEXITY</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695" y="2539755"/>
            <a:ext cx="9019223" cy="5906401"/>
          </a:xfrm>
          <a:prstGeom prst="rect">
            <a:avLst/>
          </a:prstGeom>
        </p:spPr>
        <p:txBody>
          <a:bodyPr lIns="0" tIns="0" rIns="0" bIns="0" rtlCol="0" anchor="t">
            <a:spAutoFit/>
          </a:bodyPr>
          <a:lstStyle/>
          <a:p>
            <a:pPr algn="ctr">
              <a:lnSpc>
                <a:spcPts val="5200"/>
              </a:lnSpc>
            </a:pPr>
            <a:r>
              <a:rPr lang="en-US" sz="3714" spc="843">
                <a:solidFill>
                  <a:srgbClr val="000000"/>
                </a:solidFill>
                <a:latin typeface="Public Sans Bold"/>
              </a:rPr>
              <a:t>H = [1 0 0 0 0 1 0 1 0 1 0 0;</a:t>
            </a:r>
          </a:p>
          <a:p>
            <a:pPr algn="ctr">
              <a:lnSpc>
                <a:spcPts val="5200"/>
              </a:lnSpc>
            </a:pPr>
            <a:r>
              <a:rPr lang="en-US" sz="3714" spc="843">
                <a:solidFill>
                  <a:srgbClr val="000000"/>
                </a:solidFill>
                <a:latin typeface="Public Sans"/>
              </a:rPr>
              <a:t>      </a:t>
            </a:r>
            <a:r>
              <a:rPr lang="en-US" sz="3714" spc="843">
                <a:solidFill>
                  <a:srgbClr val="000000"/>
                </a:solidFill>
                <a:latin typeface="Public Sans Bold"/>
              </a:rPr>
              <a:t> 1 0 0 1 1 0 0 0 0 0 1 0;</a:t>
            </a:r>
          </a:p>
          <a:p>
            <a:pPr algn="ctr">
              <a:lnSpc>
                <a:spcPts val="5200"/>
              </a:lnSpc>
            </a:pPr>
            <a:r>
              <a:rPr lang="en-US" sz="3714" spc="843">
                <a:solidFill>
                  <a:srgbClr val="000000"/>
                </a:solidFill>
                <a:latin typeface="Public Sans"/>
              </a:rPr>
              <a:t>      </a:t>
            </a:r>
            <a:r>
              <a:rPr lang="en-US" sz="3714" spc="843">
                <a:solidFill>
                  <a:srgbClr val="000000"/>
                </a:solidFill>
                <a:latin typeface="Public Sans Bold"/>
              </a:rPr>
              <a:t> 0 1 0 0 1 0 1 0 1 0 0 0;</a:t>
            </a:r>
          </a:p>
          <a:p>
            <a:pPr algn="ctr">
              <a:lnSpc>
                <a:spcPts val="5200"/>
              </a:lnSpc>
            </a:pPr>
            <a:r>
              <a:rPr lang="en-US" sz="3714" spc="843">
                <a:solidFill>
                  <a:srgbClr val="000000"/>
                </a:solidFill>
                <a:latin typeface="Public Sans"/>
              </a:rPr>
              <a:t>      </a:t>
            </a:r>
            <a:r>
              <a:rPr lang="en-US" sz="3714" spc="843">
                <a:solidFill>
                  <a:srgbClr val="000000"/>
                </a:solidFill>
                <a:latin typeface="Public Sans Bold"/>
              </a:rPr>
              <a:t> 0 0 1 0 0 1 0 0 0 0 1 1;</a:t>
            </a:r>
          </a:p>
          <a:p>
            <a:pPr algn="ctr">
              <a:lnSpc>
                <a:spcPts val="5200"/>
              </a:lnSpc>
            </a:pPr>
            <a:r>
              <a:rPr lang="en-US" sz="3714" spc="843">
                <a:solidFill>
                  <a:srgbClr val="000000"/>
                </a:solidFill>
                <a:latin typeface="Public Sans"/>
              </a:rPr>
              <a:t>      </a:t>
            </a:r>
            <a:r>
              <a:rPr lang="en-US" sz="3714" spc="843">
                <a:solidFill>
                  <a:srgbClr val="000000"/>
                </a:solidFill>
                <a:latin typeface="Public Sans Bold"/>
              </a:rPr>
              <a:t> 0 0 1 0 0 0 1 1 0 0 0 1;</a:t>
            </a:r>
          </a:p>
          <a:p>
            <a:pPr algn="ctr">
              <a:lnSpc>
                <a:spcPts val="5200"/>
              </a:lnSpc>
            </a:pPr>
            <a:r>
              <a:rPr lang="en-US" sz="3714" spc="843">
                <a:solidFill>
                  <a:srgbClr val="000000"/>
                </a:solidFill>
                <a:latin typeface="Public Sans"/>
              </a:rPr>
              <a:t>      </a:t>
            </a:r>
            <a:r>
              <a:rPr lang="en-US" sz="3714" spc="843">
                <a:solidFill>
                  <a:srgbClr val="000000"/>
                </a:solidFill>
                <a:latin typeface="Public Sans Bold"/>
              </a:rPr>
              <a:t> 0 1 0 0 1 0 0 0 1 0 1 0;</a:t>
            </a:r>
          </a:p>
          <a:p>
            <a:pPr algn="ctr">
              <a:lnSpc>
                <a:spcPts val="5200"/>
              </a:lnSpc>
            </a:pPr>
            <a:r>
              <a:rPr lang="en-US" sz="3714" spc="843">
                <a:solidFill>
                  <a:srgbClr val="000000"/>
                </a:solidFill>
                <a:latin typeface="Public Sans"/>
              </a:rPr>
              <a:t>      </a:t>
            </a:r>
            <a:r>
              <a:rPr lang="en-US" sz="3714" spc="843">
                <a:solidFill>
                  <a:srgbClr val="000000"/>
                </a:solidFill>
                <a:latin typeface="Public Sans Bold"/>
              </a:rPr>
              <a:t> 1 0 0 1 0 0 1 0 0 1 0 0;</a:t>
            </a:r>
          </a:p>
          <a:p>
            <a:pPr algn="ctr">
              <a:lnSpc>
                <a:spcPts val="5200"/>
              </a:lnSpc>
            </a:pPr>
            <a:r>
              <a:rPr lang="en-US" sz="3714" spc="843">
                <a:solidFill>
                  <a:srgbClr val="000000"/>
                </a:solidFill>
                <a:latin typeface="Public Sans"/>
              </a:rPr>
              <a:t>      </a:t>
            </a:r>
            <a:r>
              <a:rPr lang="en-US" sz="3714" spc="843">
                <a:solidFill>
                  <a:srgbClr val="000000"/>
                </a:solidFill>
                <a:latin typeface="Public Sans Bold"/>
              </a:rPr>
              <a:t> 0 1 0 0 0 1 0 1 0 1 0 0;</a:t>
            </a:r>
          </a:p>
          <a:p>
            <a:pPr algn="ctr">
              <a:lnSpc>
                <a:spcPts val="5200"/>
              </a:lnSpc>
              <a:spcBef>
                <a:spcPct val="0"/>
              </a:spcBef>
            </a:pPr>
            <a:r>
              <a:rPr lang="en-US" sz="3714" spc="843">
                <a:solidFill>
                  <a:srgbClr val="000000"/>
                </a:solidFill>
                <a:latin typeface="Public Sans"/>
              </a:rPr>
              <a:t>      </a:t>
            </a:r>
            <a:r>
              <a:rPr lang="en-US" sz="3714" spc="843">
                <a:solidFill>
                  <a:srgbClr val="000000"/>
                </a:solidFill>
                <a:latin typeface="Public Sans Bold"/>
              </a:rPr>
              <a:t>  0 0 1 1 0 0 0 0 1 0 0 1];</a:t>
            </a:r>
          </a:p>
        </p:txBody>
      </p:sp>
      <p:sp>
        <p:nvSpPr>
          <p:cNvPr id="3" name="TextBox 3"/>
          <p:cNvSpPr txBox="1"/>
          <p:nvPr/>
        </p:nvSpPr>
        <p:spPr>
          <a:xfrm>
            <a:off x="1028700" y="933450"/>
            <a:ext cx="6553200" cy="780682"/>
          </a:xfrm>
          <a:prstGeom prst="rect">
            <a:avLst/>
          </a:prstGeom>
        </p:spPr>
        <p:txBody>
          <a:bodyPr lIns="0" tIns="0" rIns="0" bIns="0" rtlCol="0" anchor="t">
            <a:spAutoFit/>
          </a:bodyPr>
          <a:lstStyle/>
          <a:p>
            <a:pPr algn="ctr">
              <a:lnSpc>
                <a:spcPts val="6320"/>
              </a:lnSpc>
              <a:spcBef>
                <a:spcPct val="0"/>
              </a:spcBef>
            </a:pPr>
            <a:r>
              <a:rPr lang="en-US" sz="4514" spc="1024">
                <a:solidFill>
                  <a:srgbClr val="000000"/>
                </a:solidFill>
                <a:latin typeface="Public Sans Bold"/>
              </a:rPr>
              <a:t>H-MATRIX(9X12)</a:t>
            </a:r>
          </a:p>
        </p:txBody>
      </p:sp>
      <p:sp>
        <p:nvSpPr>
          <p:cNvPr id="4" name="TextBox 4"/>
          <p:cNvSpPr txBox="1"/>
          <p:nvPr/>
        </p:nvSpPr>
        <p:spPr>
          <a:xfrm>
            <a:off x="10356771" y="2539755"/>
            <a:ext cx="7787507" cy="5942599"/>
          </a:xfrm>
          <a:prstGeom prst="rect">
            <a:avLst/>
          </a:prstGeom>
        </p:spPr>
        <p:txBody>
          <a:bodyPr lIns="0" tIns="0" rIns="0" bIns="0" rtlCol="0" anchor="t">
            <a:spAutoFit/>
          </a:bodyPr>
          <a:lstStyle/>
          <a:p>
            <a:pPr>
              <a:lnSpc>
                <a:spcPts val="4850"/>
              </a:lnSpc>
            </a:pPr>
            <a:r>
              <a:rPr lang="en-US" sz="3464">
                <a:solidFill>
                  <a:srgbClr val="000000"/>
                </a:solidFill>
                <a:latin typeface="Public Sans"/>
              </a:rPr>
              <a:t>This H matrix have 9 rows and 12 columns.  It means u = n - k = 9 and </a:t>
            </a:r>
          </a:p>
          <a:p>
            <a:pPr>
              <a:lnSpc>
                <a:spcPts val="4710"/>
              </a:lnSpc>
              <a:spcBef>
                <a:spcPct val="0"/>
              </a:spcBef>
            </a:pPr>
            <a:r>
              <a:rPr lang="en-US" sz="3364">
                <a:solidFill>
                  <a:srgbClr val="000000"/>
                </a:solidFill>
                <a:latin typeface="Public Sans"/>
              </a:rPr>
              <a:t>n =12 which says there will be 3 message bits and 9 parity check bits. The weight of each row is 4 which tells that degree of each CN will be 4 and there will be 9 such CNs. Similarly the weight of each column is 3 which tells that each degree of each VN is 3 and there will be 12 such VNs.</a:t>
            </a:r>
          </a:p>
        </p:txBody>
      </p:sp>
      <p:sp>
        <p:nvSpPr>
          <p:cNvPr id="5" name="AutoShape 5"/>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430945" y="439054"/>
            <a:ext cx="6284962" cy="4532173"/>
          </a:xfrm>
          <a:custGeom>
            <a:avLst/>
            <a:gdLst/>
            <a:ahLst/>
            <a:cxnLst/>
            <a:rect l="l" t="t" r="r" b="b"/>
            <a:pathLst>
              <a:path w="6284962" h="4532173">
                <a:moveTo>
                  <a:pt x="0" y="0"/>
                </a:moveTo>
                <a:lnTo>
                  <a:pt x="6284962" y="0"/>
                </a:lnTo>
                <a:lnTo>
                  <a:pt x="6284962" y="4532173"/>
                </a:lnTo>
                <a:lnTo>
                  <a:pt x="0" y="4532173"/>
                </a:lnTo>
                <a:lnTo>
                  <a:pt x="0" y="0"/>
                </a:lnTo>
                <a:close/>
              </a:path>
            </a:pathLst>
          </a:custGeom>
          <a:blipFill>
            <a:blip r:embed="rId2"/>
            <a:stretch>
              <a:fillRect t="-2002" b="-2002"/>
            </a:stretch>
          </a:blipFill>
        </p:spPr>
      </p:sp>
      <p:sp>
        <p:nvSpPr>
          <p:cNvPr id="3" name="Freeform 3"/>
          <p:cNvSpPr/>
          <p:nvPr/>
        </p:nvSpPr>
        <p:spPr>
          <a:xfrm>
            <a:off x="2430945" y="5143500"/>
            <a:ext cx="6284962" cy="4532173"/>
          </a:xfrm>
          <a:custGeom>
            <a:avLst/>
            <a:gdLst/>
            <a:ahLst/>
            <a:cxnLst/>
            <a:rect l="l" t="t" r="r" b="b"/>
            <a:pathLst>
              <a:path w="6284962" h="4532173">
                <a:moveTo>
                  <a:pt x="0" y="0"/>
                </a:moveTo>
                <a:lnTo>
                  <a:pt x="6284962" y="0"/>
                </a:lnTo>
                <a:lnTo>
                  <a:pt x="6284962" y="4532173"/>
                </a:lnTo>
                <a:lnTo>
                  <a:pt x="0" y="4532173"/>
                </a:lnTo>
                <a:lnTo>
                  <a:pt x="0" y="0"/>
                </a:lnTo>
                <a:close/>
              </a:path>
            </a:pathLst>
          </a:custGeom>
          <a:blipFill>
            <a:blip r:embed="rId3"/>
            <a:stretch>
              <a:fillRect t="-2002" b="-2002"/>
            </a:stretch>
          </a:blipFill>
        </p:spPr>
      </p:sp>
      <p:sp>
        <p:nvSpPr>
          <p:cNvPr id="4" name="Freeform 4"/>
          <p:cNvSpPr/>
          <p:nvPr/>
        </p:nvSpPr>
        <p:spPr>
          <a:xfrm>
            <a:off x="9736061" y="5143500"/>
            <a:ext cx="6044922" cy="4532173"/>
          </a:xfrm>
          <a:custGeom>
            <a:avLst/>
            <a:gdLst/>
            <a:ahLst/>
            <a:cxnLst/>
            <a:rect l="l" t="t" r="r" b="b"/>
            <a:pathLst>
              <a:path w="6044922" h="4532173">
                <a:moveTo>
                  <a:pt x="0" y="0"/>
                </a:moveTo>
                <a:lnTo>
                  <a:pt x="6044922" y="0"/>
                </a:lnTo>
                <a:lnTo>
                  <a:pt x="6044922" y="4532173"/>
                </a:lnTo>
                <a:lnTo>
                  <a:pt x="0" y="4532173"/>
                </a:lnTo>
                <a:lnTo>
                  <a:pt x="0" y="0"/>
                </a:lnTo>
                <a:close/>
              </a:path>
            </a:pathLst>
          </a:custGeom>
          <a:blipFill>
            <a:blip r:embed="rId4"/>
            <a:stretch>
              <a:fillRect l="-1884" t="-2233" r="-2548" b="-2233"/>
            </a:stretch>
          </a:blipFill>
        </p:spPr>
      </p:sp>
      <p:sp>
        <p:nvSpPr>
          <p:cNvPr id="5" name="Freeform 5"/>
          <p:cNvSpPr/>
          <p:nvPr/>
        </p:nvSpPr>
        <p:spPr>
          <a:xfrm>
            <a:off x="9736061" y="439054"/>
            <a:ext cx="6044922" cy="4532173"/>
          </a:xfrm>
          <a:custGeom>
            <a:avLst/>
            <a:gdLst/>
            <a:ahLst/>
            <a:cxnLst/>
            <a:rect l="l" t="t" r="r" b="b"/>
            <a:pathLst>
              <a:path w="6044922" h="4532173">
                <a:moveTo>
                  <a:pt x="0" y="0"/>
                </a:moveTo>
                <a:lnTo>
                  <a:pt x="6044922" y="0"/>
                </a:lnTo>
                <a:lnTo>
                  <a:pt x="6044922" y="4532173"/>
                </a:lnTo>
                <a:lnTo>
                  <a:pt x="0" y="4532173"/>
                </a:lnTo>
                <a:lnTo>
                  <a:pt x="0" y="0"/>
                </a:lnTo>
                <a:close/>
              </a:path>
            </a:pathLst>
          </a:custGeom>
          <a:blipFill>
            <a:blip r:embed="rId5"/>
            <a:stretch>
              <a:fillRect l="-1837" t="-935" b="-935"/>
            </a:stretch>
          </a:blipFill>
        </p:spPr>
      </p:sp>
      <p:sp>
        <p:nvSpPr>
          <p:cNvPr id="6" name="TextBox 6"/>
          <p:cNvSpPr txBox="1"/>
          <p:nvPr/>
        </p:nvSpPr>
        <p:spPr>
          <a:xfrm rot="-5400000">
            <a:off x="-3487994" y="4121467"/>
            <a:ext cx="9377845" cy="2044065"/>
          </a:xfrm>
          <a:prstGeom prst="rect">
            <a:avLst/>
          </a:prstGeom>
        </p:spPr>
        <p:txBody>
          <a:bodyPr lIns="0" tIns="0" rIns="0" bIns="0" rtlCol="0" anchor="t">
            <a:spAutoFit/>
          </a:bodyPr>
          <a:lstStyle/>
          <a:p>
            <a:pPr algn="ctr">
              <a:lnSpc>
                <a:spcPts val="5459"/>
              </a:lnSpc>
              <a:spcBef>
                <a:spcPct val="0"/>
              </a:spcBef>
            </a:pPr>
            <a:r>
              <a:rPr lang="en-US" sz="3900">
                <a:solidFill>
                  <a:srgbClr val="000000"/>
                </a:solidFill>
                <a:latin typeface="Public Sans"/>
              </a:rPr>
              <a:t>PROBABILITIES OF HARD DECISION DECODING FOR 9x12 H MATRIX FOR CODE RATE 1/4 USING TANNER GRAPH</a:t>
            </a:r>
          </a:p>
        </p:txBody>
      </p:sp>
      <p:sp>
        <p:nvSpPr>
          <p:cNvPr id="7" name="TextBox 7"/>
          <p:cNvSpPr txBox="1"/>
          <p:nvPr/>
        </p:nvSpPr>
        <p:spPr>
          <a:xfrm rot="5400000">
            <a:off x="12288120" y="4105945"/>
            <a:ext cx="9377845" cy="2044065"/>
          </a:xfrm>
          <a:prstGeom prst="rect">
            <a:avLst/>
          </a:prstGeom>
        </p:spPr>
        <p:txBody>
          <a:bodyPr lIns="0" tIns="0" rIns="0" bIns="0" rtlCol="0" anchor="t">
            <a:spAutoFit/>
          </a:bodyPr>
          <a:lstStyle/>
          <a:p>
            <a:pPr algn="ctr">
              <a:lnSpc>
                <a:spcPts val="5459"/>
              </a:lnSpc>
              <a:spcBef>
                <a:spcPct val="0"/>
              </a:spcBef>
            </a:pPr>
            <a:r>
              <a:rPr lang="en-US" sz="3900">
                <a:solidFill>
                  <a:srgbClr val="000000"/>
                </a:solidFill>
                <a:latin typeface="Public Sans"/>
              </a:rPr>
              <a:t>PROBABILITIES OF SOFT DECISION DECODING FOR 9x12 H MATRIX FOR CODE RATE 1/4 USING TANNER GRAPH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651113" y="2890116"/>
            <a:ext cx="8197499" cy="6148125"/>
          </a:xfrm>
          <a:custGeom>
            <a:avLst/>
            <a:gdLst/>
            <a:ahLst/>
            <a:cxnLst/>
            <a:rect l="l" t="t" r="r" b="b"/>
            <a:pathLst>
              <a:path w="8197499" h="6148125">
                <a:moveTo>
                  <a:pt x="0" y="0"/>
                </a:moveTo>
                <a:lnTo>
                  <a:pt x="8197499" y="0"/>
                </a:lnTo>
                <a:lnTo>
                  <a:pt x="8197499" y="6148125"/>
                </a:lnTo>
                <a:lnTo>
                  <a:pt x="0" y="6148125"/>
                </a:lnTo>
                <a:lnTo>
                  <a:pt x="0" y="0"/>
                </a:lnTo>
                <a:close/>
              </a:path>
            </a:pathLst>
          </a:custGeom>
          <a:blipFill>
            <a:blip r:embed="rId2"/>
            <a:stretch>
              <a:fillRect/>
            </a:stretch>
          </a:blipFill>
        </p:spPr>
      </p:sp>
      <p:sp>
        <p:nvSpPr>
          <p:cNvPr id="3" name="Freeform 3"/>
          <p:cNvSpPr/>
          <p:nvPr/>
        </p:nvSpPr>
        <p:spPr>
          <a:xfrm>
            <a:off x="9356384" y="2890116"/>
            <a:ext cx="8197499" cy="6148125"/>
          </a:xfrm>
          <a:custGeom>
            <a:avLst/>
            <a:gdLst/>
            <a:ahLst/>
            <a:cxnLst/>
            <a:rect l="l" t="t" r="r" b="b"/>
            <a:pathLst>
              <a:path w="8197499" h="6148125">
                <a:moveTo>
                  <a:pt x="0" y="0"/>
                </a:moveTo>
                <a:lnTo>
                  <a:pt x="8197499" y="0"/>
                </a:lnTo>
                <a:lnTo>
                  <a:pt x="8197499" y="6148125"/>
                </a:lnTo>
                <a:lnTo>
                  <a:pt x="0" y="6148125"/>
                </a:lnTo>
                <a:lnTo>
                  <a:pt x="0" y="0"/>
                </a:lnTo>
                <a:close/>
              </a:path>
            </a:pathLst>
          </a:custGeom>
          <a:blipFill>
            <a:blip r:embed="rId3"/>
            <a:stretch>
              <a:fillRect/>
            </a:stretch>
          </a:blipFill>
        </p:spPr>
      </p:sp>
      <p:sp>
        <p:nvSpPr>
          <p:cNvPr id="4" name="TextBox 4"/>
          <p:cNvSpPr txBox="1"/>
          <p:nvPr/>
        </p:nvSpPr>
        <p:spPr>
          <a:xfrm>
            <a:off x="651113" y="9182100"/>
            <a:ext cx="8197499" cy="1189990"/>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Public Sans"/>
              </a:rPr>
              <a:t>SOFT DECISION DECODING USING TANNER GRAPH</a:t>
            </a:r>
          </a:p>
        </p:txBody>
      </p:sp>
      <p:sp>
        <p:nvSpPr>
          <p:cNvPr id="5" name="TextBox 5"/>
          <p:cNvSpPr txBox="1"/>
          <p:nvPr/>
        </p:nvSpPr>
        <p:spPr>
          <a:xfrm>
            <a:off x="9356384" y="9182100"/>
            <a:ext cx="8197499" cy="1154430"/>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Public Sans"/>
              </a:rPr>
              <a:t>HARD DECISION DECODING USING TANNER GRAPH</a:t>
            </a:r>
          </a:p>
        </p:txBody>
      </p:sp>
      <p:sp>
        <p:nvSpPr>
          <p:cNvPr id="6" name="TextBox 6"/>
          <p:cNvSpPr txBox="1"/>
          <p:nvPr/>
        </p:nvSpPr>
        <p:spPr>
          <a:xfrm>
            <a:off x="0" y="855703"/>
            <a:ext cx="17553883" cy="1815339"/>
          </a:xfrm>
          <a:prstGeom prst="rect">
            <a:avLst/>
          </a:prstGeom>
        </p:spPr>
        <p:txBody>
          <a:bodyPr lIns="0" tIns="0" rIns="0" bIns="0" rtlCol="0" anchor="t">
            <a:spAutoFit/>
          </a:bodyPr>
          <a:lstStyle/>
          <a:p>
            <a:pPr algn="ctr">
              <a:lnSpc>
                <a:spcPts val="3603"/>
              </a:lnSpc>
              <a:spcBef>
                <a:spcPct val="0"/>
              </a:spcBef>
            </a:pPr>
            <a:r>
              <a:rPr lang="en-US" sz="2573">
                <a:solidFill>
                  <a:srgbClr val="000000"/>
                </a:solidFill>
                <a:latin typeface="Public Sans"/>
              </a:rPr>
              <a:t>The BEP is influenced by various factors, including the signal-to-noise ratio (SNR), modulation scheme, coding scheme, channel characteristics, and error correction techniques employed. In general, as the SNR increases (meaning the signal becomes stronger relative to the noise), the BEP decreases, leading to better communication performance. </a:t>
            </a:r>
          </a:p>
        </p:txBody>
      </p:sp>
      <p:sp>
        <p:nvSpPr>
          <p:cNvPr id="7" name="TextBox 7"/>
          <p:cNvSpPr txBox="1"/>
          <p:nvPr/>
        </p:nvSpPr>
        <p:spPr>
          <a:xfrm>
            <a:off x="4636872" y="14328"/>
            <a:ext cx="8164728" cy="656462"/>
          </a:xfrm>
          <a:prstGeom prst="rect">
            <a:avLst/>
          </a:prstGeom>
        </p:spPr>
        <p:txBody>
          <a:bodyPr wrap="square" lIns="0" tIns="0" rIns="0" bIns="0" rtlCol="0" anchor="t">
            <a:spAutoFit/>
          </a:bodyPr>
          <a:lstStyle/>
          <a:p>
            <a:pPr algn="ctr">
              <a:lnSpc>
                <a:spcPts val="5599"/>
              </a:lnSpc>
              <a:spcBef>
                <a:spcPct val="0"/>
              </a:spcBef>
            </a:pPr>
            <a:r>
              <a:rPr lang="en-US" sz="3999" dirty="0">
                <a:solidFill>
                  <a:srgbClr val="000000"/>
                </a:solidFill>
                <a:latin typeface="Public Sans Bold"/>
              </a:rPr>
              <a:t>BEP (BIT ERROR PROBABILITY)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77004" y="1353090"/>
            <a:ext cx="8118204" cy="6397612"/>
          </a:xfrm>
          <a:custGeom>
            <a:avLst/>
            <a:gdLst/>
            <a:ahLst/>
            <a:cxnLst/>
            <a:rect l="l" t="t" r="r" b="b"/>
            <a:pathLst>
              <a:path w="8118204" h="6397612">
                <a:moveTo>
                  <a:pt x="0" y="0"/>
                </a:moveTo>
                <a:lnTo>
                  <a:pt x="8118203" y="0"/>
                </a:lnTo>
                <a:lnTo>
                  <a:pt x="8118203" y="6397611"/>
                </a:lnTo>
                <a:lnTo>
                  <a:pt x="0" y="6397611"/>
                </a:lnTo>
                <a:lnTo>
                  <a:pt x="0" y="0"/>
                </a:lnTo>
                <a:close/>
              </a:path>
            </a:pathLst>
          </a:custGeom>
          <a:blipFill>
            <a:blip r:embed="rId2"/>
            <a:stretch>
              <a:fillRect l="-2537" r="-2537"/>
            </a:stretch>
          </a:blipFill>
        </p:spPr>
      </p:sp>
      <p:sp>
        <p:nvSpPr>
          <p:cNvPr id="3" name="Freeform 3"/>
          <p:cNvSpPr/>
          <p:nvPr/>
        </p:nvSpPr>
        <p:spPr>
          <a:xfrm>
            <a:off x="9349699" y="1353090"/>
            <a:ext cx="8530149" cy="6397612"/>
          </a:xfrm>
          <a:custGeom>
            <a:avLst/>
            <a:gdLst/>
            <a:ahLst/>
            <a:cxnLst/>
            <a:rect l="l" t="t" r="r" b="b"/>
            <a:pathLst>
              <a:path w="8530149" h="6397612">
                <a:moveTo>
                  <a:pt x="0" y="0"/>
                </a:moveTo>
                <a:lnTo>
                  <a:pt x="8530149" y="0"/>
                </a:lnTo>
                <a:lnTo>
                  <a:pt x="8530149" y="6397611"/>
                </a:lnTo>
                <a:lnTo>
                  <a:pt x="0" y="6397611"/>
                </a:lnTo>
                <a:lnTo>
                  <a:pt x="0" y="0"/>
                </a:lnTo>
                <a:close/>
              </a:path>
            </a:pathLst>
          </a:custGeom>
          <a:blipFill>
            <a:blip r:embed="rId3"/>
            <a:stretch>
              <a:fillRect/>
            </a:stretch>
          </a:blipFill>
        </p:spPr>
      </p:sp>
      <p:sp>
        <p:nvSpPr>
          <p:cNvPr id="4" name="TextBox 4"/>
          <p:cNvSpPr txBox="1"/>
          <p:nvPr/>
        </p:nvSpPr>
        <p:spPr>
          <a:xfrm>
            <a:off x="9967396" y="339725"/>
            <a:ext cx="700936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ublic Sans Bold"/>
              </a:rPr>
              <a:t>SOFT DECISION DECODING</a:t>
            </a:r>
          </a:p>
        </p:txBody>
      </p:sp>
      <p:sp>
        <p:nvSpPr>
          <p:cNvPr id="5" name="TextBox 5"/>
          <p:cNvSpPr txBox="1"/>
          <p:nvPr/>
        </p:nvSpPr>
        <p:spPr>
          <a:xfrm>
            <a:off x="920889" y="339725"/>
            <a:ext cx="693943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ublic Sans Bold"/>
              </a:rPr>
              <a:t>HARD DECISION DECODING</a:t>
            </a:r>
          </a:p>
        </p:txBody>
      </p:sp>
      <p:sp>
        <p:nvSpPr>
          <p:cNvPr id="6" name="TextBox 6"/>
          <p:cNvSpPr txBox="1"/>
          <p:nvPr/>
        </p:nvSpPr>
        <p:spPr>
          <a:xfrm>
            <a:off x="548277" y="7988826"/>
            <a:ext cx="17602844" cy="20986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ublic Sans"/>
              </a:rPr>
              <a:t>This graph shows the probability of successful decoding at the ith iteration for both Hard and soft decision for various values of EbNo in dB for the code rate 1/4 for 9X12 H matrix. </a:t>
            </a:r>
          </a:p>
        </p:txBody>
      </p:sp>
      <p:sp>
        <p:nvSpPr>
          <p:cNvPr id="7" name="TextBox 7"/>
          <p:cNvSpPr txBox="1"/>
          <p:nvPr/>
        </p:nvSpPr>
        <p:spPr>
          <a:xfrm>
            <a:off x="920889" y="971550"/>
            <a:ext cx="6939439" cy="358769"/>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ublic Sans Bold"/>
              </a:rPr>
              <a:t>USING TANNER GRAPH</a:t>
            </a:r>
          </a:p>
        </p:txBody>
      </p:sp>
      <p:sp>
        <p:nvSpPr>
          <p:cNvPr id="8" name="TextBox 8"/>
          <p:cNvSpPr txBox="1"/>
          <p:nvPr/>
        </p:nvSpPr>
        <p:spPr>
          <a:xfrm>
            <a:off x="9967396" y="971550"/>
            <a:ext cx="7009369" cy="358769"/>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ublic Sans Bold"/>
              </a:rPr>
              <a:t>USING TANNER GRAPH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479094" y="1028700"/>
            <a:ext cx="8664906" cy="6498679"/>
          </a:xfrm>
          <a:custGeom>
            <a:avLst/>
            <a:gdLst/>
            <a:ahLst/>
            <a:cxnLst/>
            <a:rect l="l" t="t" r="r" b="b"/>
            <a:pathLst>
              <a:path w="8664906" h="6498679">
                <a:moveTo>
                  <a:pt x="0" y="0"/>
                </a:moveTo>
                <a:lnTo>
                  <a:pt x="8664906" y="0"/>
                </a:lnTo>
                <a:lnTo>
                  <a:pt x="8664906" y="6498679"/>
                </a:lnTo>
                <a:lnTo>
                  <a:pt x="0" y="6498679"/>
                </a:lnTo>
                <a:lnTo>
                  <a:pt x="0" y="0"/>
                </a:lnTo>
                <a:close/>
              </a:path>
            </a:pathLst>
          </a:custGeom>
          <a:blipFill>
            <a:blip r:embed="rId2"/>
            <a:stretch>
              <a:fillRect/>
            </a:stretch>
          </a:blipFill>
        </p:spPr>
      </p:sp>
      <p:sp>
        <p:nvSpPr>
          <p:cNvPr id="3" name="Freeform 3"/>
          <p:cNvSpPr/>
          <p:nvPr/>
        </p:nvSpPr>
        <p:spPr>
          <a:xfrm>
            <a:off x="9348143" y="1028700"/>
            <a:ext cx="8664906" cy="6498679"/>
          </a:xfrm>
          <a:custGeom>
            <a:avLst/>
            <a:gdLst/>
            <a:ahLst/>
            <a:cxnLst/>
            <a:rect l="l" t="t" r="r" b="b"/>
            <a:pathLst>
              <a:path w="8664906" h="6498679">
                <a:moveTo>
                  <a:pt x="0" y="0"/>
                </a:moveTo>
                <a:lnTo>
                  <a:pt x="8664906" y="0"/>
                </a:lnTo>
                <a:lnTo>
                  <a:pt x="8664906" y="6498679"/>
                </a:lnTo>
                <a:lnTo>
                  <a:pt x="0" y="6498679"/>
                </a:lnTo>
                <a:lnTo>
                  <a:pt x="0" y="0"/>
                </a:lnTo>
                <a:close/>
              </a:path>
            </a:pathLst>
          </a:custGeom>
          <a:blipFill>
            <a:blip r:embed="rId3"/>
            <a:stretch>
              <a:fillRect/>
            </a:stretch>
          </a:blipFill>
        </p:spPr>
      </p:sp>
      <p:sp>
        <p:nvSpPr>
          <p:cNvPr id="4" name="TextBox 4"/>
          <p:cNvSpPr txBox="1"/>
          <p:nvPr/>
        </p:nvSpPr>
        <p:spPr>
          <a:xfrm>
            <a:off x="479094" y="119136"/>
            <a:ext cx="17272308" cy="62293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Public Sans Bold"/>
              </a:rPr>
              <a:t>GRAPHS OF 9x12 H MATRIX USING METHOD 2 OF SOFT DECISION DECODING </a:t>
            </a:r>
          </a:p>
        </p:txBody>
      </p:sp>
      <p:sp>
        <p:nvSpPr>
          <p:cNvPr id="5" name="TextBox 5"/>
          <p:cNvSpPr txBox="1"/>
          <p:nvPr/>
        </p:nvSpPr>
        <p:spPr>
          <a:xfrm>
            <a:off x="0" y="7960122"/>
            <a:ext cx="17751402" cy="1563364"/>
          </a:xfrm>
          <a:prstGeom prst="rect">
            <a:avLst/>
          </a:prstGeom>
        </p:spPr>
        <p:txBody>
          <a:bodyPr lIns="0" tIns="0" rIns="0" bIns="0" rtlCol="0" anchor="t">
            <a:spAutoFit/>
          </a:bodyPr>
          <a:lstStyle/>
          <a:p>
            <a:pPr algn="ctr">
              <a:lnSpc>
                <a:spcPts val="3080"/>
              </a:lnSpc>
              <a:spcBef>
                <a:spcPct val="0"/>
              </a:spcBef>
            </a:pPr>
            <a:r>
              <a:rPr lang="en-US" sz="2200">
                <a:solidFill>
                  <a:srgbClr val="000000"/>
                </a:solidFill>
                <a:latin typeface="Public Sans"/>
              </a:rPr>
              <a:t>This method is about iterative decoding of a low-density parity-check (LDPC) code using the sum-product algorithm. It iteratively calculates the likelihood ratios of received bits and updates them based on the parity-check matrix. It then decodes the message and evaluates the decoding performance in terms of success probability, error probability, and bit error probability for different signal-to-noise ratios. Finally, it plots these probabilities against the signal-to-noise ratio.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479094" y="1321121"/>
            <a:ext cx="8636154" cy="6477116"/>
          </a:xfrm>
          <a:custGeom>
            <a:avLst/>
            <a:gdLst/>
            <a:ahLst/>
            <a:cxnLst/>
            <a:rect l="l" t="t" r="r" b="b"/>
            <a:pathLst>
              <a:path w="8636154" h="6477116">
                <a:moveTo>
                  <a:pt x="0" y="0"/>
                </a:moveTo>
                <a:lnTo>
                  <a:pt x="8636154" y="0"/>
                </a:lnTo>
                <a:lnTo>
                  <a:pt x="8636154" y="6477115"/>
                </a:lnTo>
                <a:lnTo>
                  <a:pt x="0" y="6477115"/>
                </a:lnTo>
                <a:lnTo>
                  <a:pt x="0" y="0"/>
                </a:lnTo>
                <a:close/>
              </a:path>
            </a:pathLst>
          </a:custGeom>
          <a:blipFill>
            <a:blip r:embed="rId2"/>
            <a:stretch>
              <a:fillRect/>
            </a:stretch>
          </a:blipFill>
        </p:spPr>
      </p:sp>
      <p:sp>
        <p:nvSpPr>
          <p:cNvPr id="3" name="Freeform 3"/>
          <p:cNvSpPr/>
          <p:nvPr/>
        </p:nvSpPr>
        <p:spPr>
          <a:xfrm>
            <a:off x="9516002" y="1321121"/>
            <a:ext cx="8543537" cy="6407653"/>
          </a:xfrm>
          <a:custGeom>
            <a:avLst/>
            <a:gdLst/>
            <a:ahLst/>
            <a:cxnLst/>
            <a:rect l="l" t="t" r="r" b="b"/>
            <a:pathLst>
              <a:path w="8543537" h="6407653">
                <a:moveTo>
                  <a:pt x="0" y="0"/>
                </a:moveTo>
                <a:lnTo>
                  <a:pt x="8543538" y="0"/>
                </a:lnTo>
                <a:lnTo>
                  <a:pt x="8543538" y="6407653"/>
                </a:lnTo>
                <a:lnTo>
                  <a:pt x="0" y="6407653"/>
                </a:lnTo>
                <a:lnTo>
                  <a:pt x="0" y="0"/>
                </a:lnTo>
                <a:close/>
              </a:path>
            </a:pathLst>
          </a:custGeom>
          <a:blipFill>
            <a:blip r:embed="rId3"/>
            <a:stretch>
              <a:fillRect/>
            </a:stretch>
          </a:blipFill>
        </p:spPr>
      </p:sp>
      <p:sp>
        <p:nvSpPr>
          <p:cNvPr id="4" name="TextBox 4"/>
          <p:cNvSpPr txBox="1"/>
          <p:nvPr/>
        </p:nvSpPr>
        <p:spPr>
          <a:xfrm>
            <a:off x="479094" y="119136"/>
            <a:ext cx="17272308" cy="62293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Public Sans Bold"/>
              </a:rPr>
              <a:t>GRAPHS OF 9x12 H MATRIX USING METHOD 2 OF SOFT DECISION DECODING </a:t>
            </a:r>
          </a:p>
        </p:txBody>
      </p:sp>
      <p:sp>
        <p:nvSpPr>
          <p:cNvPr id="5" name="TextBox 5"/>
          <p:cNvSpPr txBox="1"/>
          <p:nvPr/>
        </p:nvSpPr>
        <p:spPr>
          <a:xfrm>
            <a:off x="479094" y="7927596"/>
            <a:ext cx="8664906" cy="1083626"/>
          </a:xfrm>
          <a:prstGeom prst="rect">
            <a:avLst/>
          </a:prstGeom>
        </p:spPr>
        <p:txBody>
          <a:bodyPr lIns="0" tIns="0" rIns="0" bIns="0" rtlCol="0" anchor="t">
            <a:spAutoFit/>
          </a:bodyPr>
          <a:lstStyle/>
          <a:p>
            <a:pPr algn="ctr">
              <a:lnSpc>
                <a:spcPts val="4322"/>
              </a:lnSpc>
              <a:spcBef>
                <a:spcPct val="0"/>
              </a:spcBef>
            </a:pPr>
            <a:r>
              <a:rPr lang="en-US" sz="3087">
                <a:solidFill>
                  <a:srgbClr val="000000"/>
                </a:solidFill>
                <a:latin typeface="Public Sans"/>
              </a:rPr>
              <a:t>In this both x axis and y axis is in linear scale i.e., BER and EbNodB is in linear scale</a:t>
            </a:r>
          </a:p>
        </p:txBody>
      </p:sp>
      <p:sp>
        <p:nvSpPr>
          <p:cNvPr id="6" name="TextBox 6"/>
          <p:cNvSpPr txBox="1"/>
          <p:nvPr/>
        </p:nvSpPr>
        <p:spPr>
          <a:xfrm>
            <a:off x="9287542" y="7983748"/>
            <a:ext cx="9000458" cy="1626489"/>
          </a:xfrm>
          <a:prstGeom prst="rect">
            <a:avLst/>
          </a:prstGeom>
        </p:spPr>
        <p:txBody>
          <a:bodyPr lIns="0" tIns="0" rIns="0" bIns="0" rtlCol="0" anchor="t">
            <a:spAutoFit/>
          </a:bodyPr>
          <a:lstStyle/>
          <a:p>
            <a:pPr algn="ctr">
              <a:lnSpc>
                <a:spcPts val="4326"/>
              </a:lnSpc>
              <a:spcBef>
                <a:spcPct val="0"/>
              </a:spcBef>
            </a:pPr>
            <a:r>
              <a:rPr lang="en-US" sz="3090">
                <a:solidFill>
                  <a:srgbClr val="000000"/>
                </a:solidFill>
                <a:latin typeface="Public Sans"/>
              </a:rPr>
              <a:t>In this only x axis and is in linear scale and y axis is in logarithmic scale i.e., BER is in logarithmic scale and EbNodB is in linear scale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404466" y="1261978"/>
            <a:ext cx="16230600" cy="639445"/>
          </a:xfrm>
          <a:prstGeom prst="rect">
            <a:avLst/>
          </a:prstGeom>
        </p:spPr>
        <p:txBody>
          <a:bodyPr lIns="0" tIns="0" rIns="0" bIns="0" rtlCol="0" anchor="t">
            <a:spAutoFit/>
          </a:bodyPr>
          <a:lstStyle/>
          <a:p>
            <a:pPr algn="just">
              <a:lnSpc>
                <a:spcPts val="5179"/>
              </a:lnSpc>
              <a:spcBef>
                <a:spcPct val="0"/>
              </a:spcBef>
            </a:pPr>
            <a:r>
              <a:rPr lang="en-US" sz="3699">
                <a:solidFill>
                  <a:srgbClr val="000000"/>
                </a:solidFill>
                <a:latin typeface="Public Sans Bold"/>
              </a:rPr>
              <a:t>INFORMATION ABOUT BASE MATRIX (BG2) :</a:t>
            </a:r>
          </a:p>
        </p:txBody>
      </p:sp>
      <p:sp>
        <p:nvSpPr>
          <p:cNvPr id="3" name="TextBox 3"/>
          <p:cNvSpPr txBox="1"/>
          <p:nvPr/>
        </p:nvSpPr>
        <p:spPr>
          <a:xfrm>
            <a:off x="404477" y="5048059"/>
            <a:ext cx="16230600" cy="3092450"/>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000000"/>
                </a:solidFill>
                <a:latin typeface="Public Sans"/>
              </a:rPr>
              <a:t>It belongs to the group number 6 of different expansions.</a:t>
            </a:r>
          </a:p>
          <a:p>
            <a:pPr marL="755651" lvl="1" indent="-377825" algn="just">
              <a:lnSpc>
                <a:spcPts val="4900"/>
              </a:lnSpc>
              <a:buFont typeface="Arial"/>
              <a:buChar char="•"/>
            </a:pPr>
            <a:r>
              <a:rPr lang="en-US" sz="3500">
                <a:solidFill>
                  <a:srgbClr val="000000"/>
                </a:solidFill>
                <a:latin typeface="Public Sans"/>
              </a:rPr>
              <a:t>The value of a is 13.</a:t>
            </a:r>
          </a:p>
          <a:p>
            <a:pPr marL="755651" lvl="1" indent="-377825" algn="just">
              <a:lnSpc>
                <a:spcPts val="4900"/>
              </a:lnSpc>
              <a:buFont typeface="Arial"/>
              <a:buChar char="•"/>
            </a:pPr>
            <a:r>
              <a:rPr lang="en-US" sz="3500">
                <a:solidFill>
                  <a:srgbClr val="000000"/>
                </a:solidFill>
                <a:latin typeface="Public Sans"/>
              </a:rPr>
              <a:t>Also the value of Ja is 4.</a:t>
            </a:r>
          </a:p>
          <a:p>
            <a:pPr marL="755651" lvl="1" indent="-377825" algn="just">
              <a:lnSpc>
                <a:spcPts val="4900"/>
              </a:lnSpc>
              <a:buFont typeface="Arial"/>
              <a:buChar char="•"/>
            </a:pPr>
            <a:r>
              <a:rPr lang="en-US" sz="3500">
                <a:solidFill>
                  <a:srgbClr val="000000"/>
                </a:solidFill>
                <a:latin typeface="Public Sans"/>
              </a:rPr>
              <a:t>All possible expansion factors : 13, 26, 52, 104, 208.</a:t>
            </a:r>
          </a:p>
          <a:p>
            <a:pPr marL="755651" lvl="1" indent="-377825" algn="just">
              <a:lnSpc>
                <a:spcPts val="4900"/>
              </a:lnSpc>
              <a:buFont typeface="Arial"/>
              <a:buChar char="•"/>
            </a:pPr>
            <a:r>
              <a:rPr lang="en-US" sz="3500">
                <a:solidFill>
                  <a:srgbClr val="000000"/>
                </a:solidFill>
                <a:latin typeface="Public Sans"/>
              </a:rPr>
              <a:t>For the BG2, expansion factor Z = 52</a:t>
            </a:r>
          </a:p>
        </p:txBody>
      </p:sp>
      <p:sp>
        <p:nvSpPr>
          <p:cNvPr id="4" name="TextBox 4"/>
          <p:cNvSpPr txBox="1"/>
          <p:nvPr/>
        </p:nvSpPr>
        <p:spPr>
          <a:xfrm>
            <a:off x="404466" y="18903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BASE MATRIX NR_2_6_52</a:t>
            </a:r>
          </a:p>
        </p:txBody>
      </p:sp>
      <p:sp>
        <p:nvSpPr>
          <p:cNvPr id="5" name="AutoShape 5"/>
          <p:cNvSpPr/>
          <p:nvPr/>
        </p:nvSpPr>
        <p:spPr>
          <a:xfrm flipV="1">
            <a:off x="404477" y="840134"/>
            <a:ext cx="8739523" cy="43271"/>
          </a:xfrm>
          <a:prstGeom prst="line">
            <a:avLst/>
          </a:prstGeom>
          <a:ln w="9525" cap="flat">
            <a:solidFill>
              <a:srgbClr val="2B2C30"/>
            </a:solidFill>
            <a:prstDash val="solid"/>
            <a:headEnd type="none" w="sm" len="sm"/>
            <a:tailEnd type="none" w="sm" len="sm"/>
          </a:ln>
        </p:spPr>
      </p:sp>
      <p:sp>
        <p:nvSpPr>
          <p:cNvPr id="6" name="TextBox 6"/>
          <p:cNvSpPr txBox="1"/>
          <p:nvPr/>
        </p:nvSpPr>
        <p:spPr>
          <a:xfrm>
            <a:off x="404466" y="2212784"/>
            <a:ext cx="15625421" cy="24733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iLS: 0, 1,  2, 3, 4, 5,   6,   7</a:t>
            </a:r>
          </a:p>
          <a:p>
            <a:pPr marL="755651" lvl="1" indent="-377825">
              <a:lnSpc>
                <a:spcPts val="4900"/>
              </a:lnSpc>
              <a:buFont typeface="Arial"/>
              <a:buChar char="•"/>
            </a:pPr>
            <a:r>
              <a:rPr lang="en-US" sz="3500">
                <a:solidFill>
                  <a:srgbClr val="2B2C30"/>
                </a:solidFill>
                <a:latin typeface="Public Sans"/>
              </a:rPr>
              <a:t>a:     2, 3, 5, 7, 9, 11, 13, 15</a:t>
            </a:r>
          </a:p>
          <a:p>
            <a:pPr marL="755651" lvl="1" indent="-377825">
              <a:lnSpc>
                <a:spcPts val="4900"/>
              </a:lnSpc>
              <a:buFont typeface="Arial"/>
              <a:buChar char="•"/>
            </a:pPr>
            <a:r>
              <a:rPr lang="en-US" sz="3500">
                <a:solidFill>
                  <a:srgbClr val="2B2C30"/>
                </a:solidFill>
                <a:latin typeface="Public Sans"/>
              </a:rPr>
              <a:t>Ja:   7, 7,  6, 5, 5, 5,  4,   4</a:t>
            </a:r>
          </a:p>
          <a:p>
            <a:pPr marL="755651" lvl="1" indent="-377825">
              <a:lnSpc>
                <a:spcPts val="4900"/>
              </a:lnSpc>
              <a:buFont typeface="Arial"/>
              <a:buChar char="•"/>
            </a:pPr>
            <a:r>
              <a:rPr lang="en-US" sz="3500">
                <a:solidFill>
                  <a:srgbClr val="2B2C30"/>
                </a:solidFill>
                <a:latin typeface="Public Sans"/>
                <a:ea typeface="Public Sans"/>
              </a:rPr>
              <a:t>Z:     a × 2   , j = 0, 1, 2, ..., Ja</a:t>
            </a:r>
          </a:p>
        </p:txBody>
      </p:sp>
      <p:sp>
        <p:nvSpPr>
          <p:cNvPr id="7" name="TextBox 7"/>
          <p:cNvSpPr txBox="1"/>
          <p:nvPr/>
        </p:nvSpPr>
        <p:spPr>
          <a:xfrm>
            <a:off x="3005185" y="402433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j</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12919" y="1744521"/>
            <a:ext cx="8634283" cy="6797958"/>
          </a:xfrm>
          <a:custGeom>
            <a:avLst/>
            <a:gdLst/>
            <a:ahLst/>
            <a:cxnLst/>
            <a:rect l="l" t="t" r="r" b="b"/>
            <a:pathLst>
              <a:path w="8634283" h="6797958">
                <a:moveTo>
                  <a:pt x="0" y="0"/>
                </a:moveTo>
                <a:lnTo>
                  <a:pt x="8634283" y="0"/>
                </a:lnTo>
                <a:lnTo>
                  <a:pt x="8634283" y="6797958"/>
                </a:lnTo>
                <a:lnTo>
                  <a:pt x="0" y="6797958"/>
                </a:lnTo>
                <a:lnTo>
                  <a:pt x="0" y="0"/>
                </a:lnTo>
                <a:close/>
              </a:path>
            </a:pathLst>
          </a:custGeom>
          <a:blipFill>
            <a:blip r:embed="rId2"/>
            <a:stretch>
              <a:fillRect r="-50189"/>
            </a:stretch>
          </a:blipFill>
        </p:spPr>
      </p:sp>
      <p:sp>
        <p:nvSpPr>
          <p:cNvPr id="3" name="Freeform 3"/>
          <p:cNvSpPr/>
          <p:nvPr/>
        </p:nvSpPr>
        <p:spPr>
          <a:xfrm>
            <a:off x="9144000" y="1744521"/>
            <a:ext cx="8954770" cy="6797958"/>
          </a:xfrm>
          <a:custGeom>
            <a:avLst/>
            <a:gdLst/>
            <a:ahLst/>
            <a:cxnLst/>
            <a:rect l="l" t="t" r="r" b="b"/>
            <a:pathLst>
              <a:path w="8954770" h="6797958">
                <a:moveTo>
                  <a:pt x="0" y="0"/>
                </a:moveTo>
                <a:lnTo>
                  <a:pt x="8954770" y="0"/>
                </a:lnTo>
                <a:lnTo>
                  <a:pt x="8954770" y="6797958"/>
                </a:lnTo>
                <a:lnTo>
                  <a:pt x="0" y="6797958"/>
                </a:lnTo>
                <a:lnTo>
                  <a:pt x="0" y="0"/>
                </a:lnTo>
                <a:close/>
              </a:path>
            </a:pathLst>
          </a:custGeom>
          <a:blipFill>
            <a:blip r:embed="rId3"/>
            <a:stretch>
              <a:fillRect r="-45247"/>
            </a:stretch>
          </a:blipFill>
        </p:spPr>
      </p:sp>
      <p:sp>
        <p:nvSpPr>
          <p:cNvPr id="4" name="TextBox 4"/>
          <p:cNvSpPr txBox="1"/>
          <p:nvPr/>
        </p:nvSpPr>
        <p:spPr>
          <a:xfrm>
            <a:off x="-19050" y="62976"/>
            <a:ext cx="18288000" cy="1467727"/>
          </a:xfrm>
          <a:prstGeom prst="rect">
            <a:avLst/>
          </a:prstGeom>
        </p:spPr>
        <p:txBody>
          <a:bodyPr lIns="0" tIns="0" rIns="0" bIns="0" rtlCol="0" anchor="t">
            <a:spAutoFit/>
          </a:bodyPr>
          <a:lstStyle/>
          <a:p>
            <a:pPr algn="ctr">
              <a:lnSpc>
                <a:spcPts val="5917"/>
              </a:lnSpc>
              <a:spcBef>
                <a:spcPct val="0"/>
              </a:spcBef>
            </a:pPr>
            <a:r>
              <a:rPr lang="en-US" sz="4226">
                <a:solidFill>
                  <a:srgbClr val="000000"/>
                </a:solidFill>
                <a:latin typeface="Public Sans Bold"/>
              </a:rPr>
              <a:t>GRAPH OF PROBABILITIES OF SOFT DECISION DECODING FOR  NR_2_6_52 MATRIX FOR CODE RATE 1/4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0869616" y="1965957"/>
            <a:ext cx="6147810" cy="8129624"/>
          </a:xfrm>
          <a:custGeom>
            <a:avLst/>
            <a:gdLst/>
            <a:ahLst/>
            <a:cxnLst/>
            <a:rect l="l" t="t" r="r" b="b"/>
            <a:pathLst>
              <a:path w="6147810" h="8129624">
                <a:moveTo>
                  <a:pt x="0" y="0"/>
                </a:moveTo>
                <a:lnTo>
                  <a:pt x="6147810" y="0"/>
                </a:lnTo>
                <a:lnTo>
                  <a:pt x="6147810" y="8129624"/>
                </a:lnTo>
                <a:lnTo>
                  <a:pt x="0" y="8129624"/>
                </a:lnTo>
                <a:lnTo>
                  <a:pt x="0" y="0"/>
                </a:lnTo>
                <a:close/>
              </a:path>
            </a:pathLst>
          </a:custGeom>
          <a:blipFill>
            <a:blip r:embed="rId2"/>
            <a:stretch>
              <a:fillRect/>
            </a:stretch>
          </a:blipFill>
        </p:spPr>
      </p:sp>
      <p:sp>
        <p:nvSpPr>
          <p:cNvPr id="4" name="TextBox 4"/>
          <p:cNvSpPr txBox="1"/>
          <p:nvPr/>
        </p:nvSpPr>
        <p:spPr>
          <a:xfrm>
            <a:off x="1006871" y="942975"/>
            <a:ext cx="16230600" cy="609590"/>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Our Team</a:t>
            </a:r>
            <a:endParaRPr lang="en-US" sz="3714" spc="843" dirty="0">
              <a:solidFill>
                <a:srgbClr val="2B2C30"/>
              </a:solidFill>
              <a:latin typeface="Public Sans Bold"/>
            </a:endParaRPr>
          </a:p>
        </p:txBody>
      </p:sp>
      <p:sp>
        <p:nvSpPr>
          <p:cNvPr id="5" name="TextBox 5"/>
          <p:cNvSpPr txBox="1"/>
          <p:nvPr/>
        </p:nvSpPr>
        <p:spPr>
          <a:xfrm>
            <a:off x="1244987" y="2679712"/>
            <a:ext cx="7877184" cy="7415869"/>
          </a:xfrm>
          <a:prstGeom prst="rect">
            <a:avLst/>
          </a:prstGeom>
        </p:spPr>
        <p:txBody>
          <a:bodyPr lIns="0" tIns="0" rIns="0" bIns="0" rtlCol="0" anchor="t">
            <a:spAutoFit/>
          </a:bodyPr>
          <a:lstStyle/>
          <a:p>
            <a:pPr marL="755646" lvl="1" indent="-377823">
              <a:lnSpc>
                <a:spcPts val="5249"/>
              </a:lnSpc>
              <a:buFont typeface="Arial"/>
              <a:buChar char="•"/>
            </a:pPr>
            <a:r>
              <a:rPr lang="en-US" sz="3499">
                <a:solidFill>
                  <a:srgbClr val="2B2C30"/>
                </a:solidFill>
                <a:latin typeface="Public Sans"/>
              </a:rPr>
              <a:t>Patel Dishant (202201260)</a:t>
            </a:r>
          </a:p>
          <a:p>
            <a:pPr marL="755646" lvl="1" indent="-377823">
              <a:lnSpc>
                <a:spcPts val="5249"/>
              </a:lnSpc>
              <a:buFont typeface="Arial"/>
              <a:buChar char="•"/>
            </a:pPr>
            <a:r>
              <a:rPr lang="en-US" sz="3499">
                <a:solidFill>
                  <a:srgbClr val="2B2C30"/>
                </a:solidFill>
                <a:latin typeface="Public Sans"/>
              </a:rPr>
              <a:t>Yadav Alpheshkumar (202201264)</a:t>
            </a:r>
          </a:p>
          <a:p>
            <a:pPr marL="755646" lvl="1" indent="-377823">
              <a:lnSpc>
                <a:spcPts val="5249"/>
              </a:lnSpc>
              <a:buFont typeface="Arial"/>
              <a:buChar char="•"/>
            </a:pPr>
            <a:r>
              <a:rPr lang="en-US" sz="3499">
                <a:solidFill>
                  <a:srgbClr val="2B2C30"/>
                </a:solidFill>
                <a:latin typeface="Public Sans"/>
              </a:rPr>
              <a:t>Varnika Chhawcharia (202201269)</a:t>
            </a:r>
          </a:p>
          <a:p>
            <a:pPr marL="755646" lvl="1" indent="-377823">
              <a:lnSpc>
                <a:spcPts val="5249"/>
              </a:lnSpc>
              <a:buFont typeface="Arial"/>
              <a:buChar char="•"/>
            </a:pPr>
            <a:r>
              <a:rPr lang="en-US" sz="3499">
                <a:solidFill>
                  <a:srgbClr val="2B2C30"/>
                </a:solidFill>
                <a:latin typeface="Public Sans"/>
              </a:rPr>
              <a:t>Siddhant Gupta (202201272)</a:t>
            </a:r>
          </a:p>
          <a:p>
            <a:pPr marL="755646" lvl="1" indent="-377823">
              <a:lnSpc>
                <a:spcPts val="5249"/>
              </a:lnSpc>
              <a:buFont typeface="Arial"/>
              <a:buChar char="•"/>
            </a:pPr>
            <a:r>
              <a:rPr lang="en-US" sz="3499">
                <a:solidFill>
                  <a:srgbClr val="2B2C30"/>
                </a:solidFill>
                <a:latin typeface="Public Sans"/>
              </a:rPr>
              <a:t>Kunj Bhuva (202201275)</a:t>
            </a:r>
          </a:p>
          <a:p>
            <a:pPr marL="755646" lvl="1" indent="-377823">
              <a:lnSpc>
                <a:spcPts val="5249"/>
              </a:lnSpc>
              <a:buFont typeface="Arial"/>
              <a:buChar char="•"/>
            </a:pPr>
            <a:r>
              <a:rPr lang="en-US" sz="3499">
                <a:solidFill>
                  <a:srgbClr val="2B2C30"/>
                </a:solidFill>
                <a:latin typeface="Public Sans"/>
              </a:rPr>
              <a:t>Zeel Ghori (202201287)</a:t>
            </a:r>
          </a:p>
          <a:p>
            <a:pPr marL="755646" lvl="1" indent="-377823">
              <a:lnSpc>
                <a:spcPts val="5249"/>
              </a:lnSpc>
              <a:buFont typeface="Arial"/>
              <a:buChar char="•"/>
            </a:pPr>
            <a:r>
              <a:rPr lang="en-US" sz="3499">
                <a:solidFill>
                  <a:srgbClr val="2B2C30"/>
                </a:solidFill>
                <a:latin typeface="Public Sans"/>
              </a:rPr>
              <a:t>Patel Naisargi (202201291)</a:t>
            </a:r>
          </a:p>
          <a:p>
            <a:pPr marL="755646" lvl="1" indent="-377823">
              <a:lnSpc>
                <a:spcPts val="5249"/>
              </a:lnSpc>
              <a:buFont typeface="Arial"/>
              <a:buChar char="•"/>
            </a:pPr>
            <a:r>
              <a:rPr lang="en-US" sz="3499">
                <a:solidFill>
                  <a:srgbClr val="2B2C30"/>
                </a:solidFill>
                <a:latin typeface="Public Sans"/>
              </a:rPr>
              <a:t>Vivek Chaudhari (202201294)</a:t>
            </a:r>
          </a:p>
          <a:p>
            <a:pPr marL="755646" lvl="1" indent="-377823">
              <a:lnSpc>
                <a:spcPts val="5249"/>
              </a:lnSpc>
              <a:buFont typeface="Arial"/>
              <a:buChar char="•"/>
            </a:pPr>
            <a:r>
              <a:rPr lang="en-US" sz="3499">
                <a:solidFill>
                  <a:srgbClr val="2B2C30"/>
                </a:solidFill>
                <a:latin typeface="Public Sans"/>
              </a:rPr>
              <a:t>Pandya Ansh (202201303)</a:t>
            </a:r>
          </a:p>
          <a:p>
            <a:pPr marL="755646" lvl="1" indent="-377823">
              <a:lnSpc>
                <a:spcPts val="5249"/>
              </a:lnSpc>
              <a:buFont typeface="Arial"/>
              <a:buChar char="•"/>
            </a:pPr>
            <a:r>
              <a:rPr lang="en-US" sz="3499">
                <a:solidFill>
                  <a:srgbClr val="2B2C30"/>
                </a:solidFill>
                <a:latin typeface="Public Sans"/>
              </a:rPr>
              <a:t>Kushang Vivek (202201304)</a:t>
            </a:r>
          </a:p>
          <a:p>
            <a:pPr>
              <a:lnSpc>
                <a:spcPts val="7049"/>
              </a:lnSpc>
            </a:pPr>
            <a:endParaRPr lang="en-US" sz="3499">
              <a:solidFill>
                <a:srgbClr val="2B2C30"/>
              </a:solidFill>
              <a:latin typeface="Public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70578" y="1638866"/>
            <a:ext cx="8289093" cy="7009269"/>
          </a:xfrm>
          <a:custGeom>
            <a:avLst/>
            <a:gdLst/>
            <a:ahLst/>
            <a:cxnLst/>
            <a:rect l="l" t="t" r="r" b="b"/>
            <a:pathLst>
              <a:path w="8289093" h="7009269">
                <a:moveTo>
                  <a:pt x="0" y="0"/>
                </a:moveTo>
                <a:lnTo>
                  <a:pt x="8289093" y="0"/>
                </a:lnTo>
                <a:lnTo>
                  <a:pt x="8289093" y="7009268"/>
                </a:lnTo>
                <a:lnTo>
                  <a:pt x="0" y="7009268"/>
                </a:lnTo>
                <a:lnTo>
                  <a:pt x="0" y="0"/>
                </a:lnTo>
                <a:close/>
              </a:path>
            </a:pathLst>
          </a:custGeom>
          <a:blipFill>
            <a:blip r:embed="rId2"/>
            <a:stretch>
              <a:fillRect l="-2433" t="-45" r="-5664"/>
            </a:stretch>
          </a:blipFill>
        </p:spPr>
      </p:sp>
      <p:sp>
        <p:nvSpPr>
          <p:cNvPr id="3" name="Freeform 3"/>
          <p:cNvSpPr/>
          <p:nvPr/>
        </p:nvSpPr>
        <p:spPr>
          <a:xfrm>
            <a:off x="8993190" y="1638866"/>
            <a:ext cx="8924488" cy="7009269"/>
          </a:xfrm>
          <a:custGeom>
            <a:avLst/>
            <a:gdLst/>
            <a:ahLst/>
            <a:cxnLst/>
            <a:rect l="l" t="t" r="r" b="b"/>
            <a:pathLst>
              <a:path w="8924488" h="7009269">
                <a:moveTo>
                  <a:pt x="0" y="0"/>
                </a:moveTo>
                <a:lnTo>
                  <a:pt x="8924488" y="0"/>
                </a:lnTo>
                <a:lnTo>
                  <a:pt x="8924488" y="7009268"/>
                </a:lnTo>
                <a:lnTo>
                  <a:pt x="0" y="7009268"/>
                </a:lnTo>
                <a:lnTo>
                  <a:pt x="0" y="0"/>
                </a:lnTo>
                <a:close/>
              </a:path>
            </a:pathLst>
          </a:custGeom>
          <a:blipFill>
            <a:blip r:embed="rId3"/>
            <a:stretch>
              <a:fillRect l="-1689" t="-9020" r="-8169" b="-580"/>
            </a:stretch>
          </a:blipFill>
        </p:spPr>
      </p:sp>
      <p:sp>
        <p:nvSpPr>
          <p:cNvPr id="4" name="TextBox 4"/>
          <p:cNvSpPr txBox="1"/>
          <p:nvPr/>
        </p:nvSpPr>
        <p:spPr>
          <a:xfrm>
            <a:off x="10679514" y="1763246"/>
            <a:ext cx="6136103" cy="348915"/>
          </a:xfrm>
          <a:prstGeom prst="rect">
            <a:avLst/>
          </a:prstGeom>
        </p:spPr>
        <p:txBody>
          <a:bodyPr lIns="0" tIns="0" rIns="0" bIns="0" rtlCol="0" anchor="t">
            <a:spAutoFit/>
          </a:bodyPr>
          <a:lstStyle/>
          <a:p>
            <a:pPr algn="ctr">
              <a:lnSpc>
                <a:spcPts val="2818"/>
              </a:lnSpc>
              <a:spcBef>
                <a:spcPct val="0"/>
              </a:spcBef>
            </a:pPr>
            <a:r>
              <a:rPr lang="en-US" sz="2013">
                <a:solidFill>
                  <a:srgbClr val="000000"/>
                </a:solidFill>
                <a:latin typeface="Fredoka"/>
              </a:rPr>
              <a:t>Probability of Success in Decoding vs Eb/No in dB</a:t>
            </a:r>
          </a:p>
        </p:txBody>
      </p:sp>
      <p:sp>
        <p:nvSpPr>
          <p:cNvPr id="5" name="TextBox 5"/>
          <p:cNvSpPr txBox="1"/>
          <p:nvPr/>
        </p:nvSpPr>
        <p:spPr>
          <a:xfrm>
            <a:off x="12858336" y="8264013"/>
            <a:ext cx="1383744" cy="358769"/>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ublic Sans"/>
              </a:rPr>
              <a:t>Eb/No in dB</a:t>
            </a:r>
          </a:p>
        </p:txBody>
      </p:sp>
      <p:sp>
        <p:nvSpPr>
          <p:cNvPr id="6" name="TextBox 6"/>
          <p:cNvSpPr txBox="1"/>
          <p:nvPr/>
        </p:nvSpPr>
        <p:spPr>
          <a:xfrm rot="-5400000">
            <a:off x="7026116" y="4666254"/>
            <a:ext cx="4178618" cy="358769"/>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ublic Sans"/>
              </a:rPr>
              <a:t>Probability of Success in Decoding</a:t>
            </a:r>
          </a:p>
        </p:txBody>
      </p:sp>
      <p:sp>
        <p:nvSpPr>
          <p:cNvPr id="7" name="TextBox 7"/>
          <p:cNvSpPr txBox="1"/>
          <p:nvPr/>
        </p:nvSpPr>
        <p:spPr>
          <a:xfrm>
            <a:off x="0" y="-85725"/>
            <a:ext cx="18288000" cy="1467727"/>
          </a:xfrm>
          <a:prstGeom prst="rect">
            <a:avLst/>
          </a:prstGeom>
        </p:spPr>
        <p:txBody>
          <a:bodyPr lIns="0" tIns="0" rIns="0" bIns="0" rtlCol="0" anchor="t">
            <a:spAutoFit/>
          </a:bodyPr>
          <a:lstStyle/>
          <a:p>
            <a:pPr algn="ctr">
              <a:lnSpc>
                <a:spcPts val="5917"/>
              </a:lnSpc>
              <a:spcBef>
                <a:spcPct val="0"/>
              </a:spcBef>
            </a:pPr>
            <a:r>
              <a:rPr lang="en-US" sz="4226">
                <a:solidFill>
                  <a:srgbClr val="000000"/>
                </a:solidFill>
                <a:latin typeface="Public Sans Bold"/>
              </a:rPr>
              <a:t>GRAPH OF PROBABILITIES OF HARD DECISION DECODING FOR  NR_2_6_52 MATRIX FOR CODE RATE 1/4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67161" y="1639299"/>
            <a:ext cx="8700973" cy="7008402"/>
          </a:xfrm>
          <a:custGeom>
            <a:avLst/>
            <a:gdLst/>
            <a:ahLst/>
            <a:cxnLst/>
            <a:rect l="l" t="t" r="r" b="b"/>
            <a:pathLst>
              <a:path w="8700973" h="7008402">
                <a:moveTo>
                  <a:pt x="0" y="0"/>
                </a:moveTo>
                <a:lnTo>
                  <a:pt x="8700972" y="0"/>
                </a:lnTo>
                <a:lnTo>
                  <a:pt x="8700972" y="7008402"/>
                </a:lnTo>
                <a:lnTo>
                  <a:pt x="0" y="7008402"/>
                </a:lnTo>
                <a:lnTo>
                  <a:pt x="0" y="0"/>
                </a:lnTo>
                <a:close/>
              </a:path>
            </a:pathLst>
          </a:custGeom>
          <a:blipFill>
            <a:blip r:embed="rId2"/>
            <a:stretch>
              <a:fillRect l="-3698" r="-3698"/>
            </a:stretch>
          </a:blipFill>
        </p:spPr>
      </p:sp>
      <p:sp>
        <p:nvSpPr>
          <p:cNvPr id="3" name="Freeform 3"/>
          <p:cNvSpPr/>
          <p:nvPr/>
        </p:nvSpPr>
        <p:spPr>
          <a:xfrm>
            <a:off x="9144000" y="1639299"/>
            <a:ext cx="8973453" cy="7008402"/>
          </a:xfrm>
          <a:custGeom>
            <a:avLst/>
            <a:gdLst/>
            <a:ahLst/>
            <a:cxnLst/>
            <a:rect l="l" t="t" r="r" b="b"/>
            <a:pathLst>
              <a:path w="8973453" h="7008402">
                <a:moveTo>
                  <a:pt x="0" y="0"/>
                </a:moveTo>
                <a:lnTo>
                  <a:pt x="8973453" y="0"/>
                </a:lnTo>
                <a:lnTo>
                  <a:pt x="8973453" y="7008402"/>
                </a:lnTo>
                <a:lnTo>
                  <a:pt x="0" y="7008402"/>
                </a:lnTo>
                <a:lnTo>
                  <a:pt x="0" y="0"/>
                </a:lnTo>
                <a:close/>
              </a:path>
            </a:pathLst>
          </a:custGeom>
          <a:blipFill>
            <a:blip r:embed="rId3"/>
            <a:stretch>
              <a:fillRect l="-2994" t="-821" r="-1995"/>
            </a:stretch>
          </a:blipFill>
        </p:spPr>
      </p:sp>
      <p:sp>
        <p:nvSpPr>
          <p:cNvPr id="4" name="TextBox 4"/>
          <p:cNvSpPr txBox="1"/>
          <p:nvPr/>
        </p:nvSpPr>
        <p:spPr>
          <a:xfrm>
            <a:off x="0" y="-85725"/>
            <a:ext cx="18288000" cy="1467727"/>
          </a:xfrm>
          <a:prstGeom prst="rect">
            <a:avLst/>
          </a:prstGeom>
        </p:spPr>
        <p:txBody>
          <a:bodyPr lIns="0" tIns="0" rIns="0" bIns="0" rtlCol="0" anchor="t">
            <a:spAutoFit/>
          </a:bodyPr>
          <a:lstStyle/>
          <a:p>
            <a:pPr algn="ctr">
              <a:lnSpc>
                <a:spcPts val="5917"/>
              </a:lnSpc>
              <a:spcBef>
                <a:spcPct val="0"/>
              </a:spcBef>
            </a:pPr>
            <a:r>
              <a:rPr lang="en-US" sz="4226">
                <a:solidFill>
                  <a:srgbClr val="000000"/>
                </a:solidFill>
                <a:latin typeface="Public Sans Bold"/>
              </a:rPr>
              <a:t>GRAPH OF PROBABILITIES OF SOFT DECISION DECODING FOR  NR_2_6_52 MATRIX FOR VARIOUS CODE RATES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73692" y="1675602"/>
            <a:ext cx="8870308" cy="6935797"/>
          </a:xfrm>
          <a:custGeom>
            <a:avLst/>
            <a:gdLst/>
            <a:ahLst/>
            <a:cxnLst/>
            <a:rect l="l" t="t" r="r" b="b"/>
            <a:pathLst>
              <a:path w="8870308" h="6935797">
                <a:moveTo>
                  <a:pt x="0" y="0"/>
                </a:moveTo>
                <a:lnTo>
                  <a:pt x="8870308" y="0"/>
                </a:lnTo>
                <a:lnTo>
                  <a:pt x="8870308" y="6935796"/>
                </a:lnTo>
                <a:lnTo>
                  <a:pt x="0" y="6935796"/>
                </a:lnTo>
                <a:lnTo>
                  <a:pt x="0" y="0"/>
                </a:lnTo>
                <a:close/>
              </a:path>
            </a:pathLst>
          </a:custGeom>
          <a:blipFill>
            <a:blip r:embed="rId2"/>
            <a:stretch>
              <a:fillRect t="-104" b="-104"/>
            </a:stretch>
          </a:blipFill>
        </p:spPr>
      </p:sp>
      <p:sp>
        <p:nvSpPr>
          <p:cNvPr id="3" name="Freeform 3"/>
          <p:cNvSpPr/>
          <p:nvPr/>
        </p:nvSpPr>
        <p:spPr>
          <a:xfrm>
            <a:off x="9472790" y="1674943"/>
            <a:ext cx="8589659" cy="6937114"/>
          </a:xfrm>
          <a:custGeom>
            <a:avLst/>
            <a:gdLst/>
            <a:ahLst/>
            <a:cxnLst/>
            <a:rect l="l" t="t" r="r" b="b"/>
            <a:pathLst>
              <a:path w="8589659" h="6937114">
                <a:moveTo>
                  <a:pt x="0" y="0"/>
                </a:moveTo>
                <a:lnTo>
                  <a:pt x="8589658" y="0"/>
                </a:lnTo>
                <a:lnTo>
                  <a:pt x="8589658" y="6937114"/>
                </a:lnTo>
                <a:lnTo>
                  <a:pt x="0" y="6937114"/>
                </a:lnTo>
                <a:lnTo>
                  <a:pt x="0" y="0"/>
                </a:lnTo>
                <a:close/>
              </a:path>
            </a:pathLst>
          </a:custGeom>
          <a:blipFill>
            <a:blip r:embed="rId3"/>
            <a:stretch>
              <a:fillRect l="-282" t="-441" r="-282"/>
            </a:stretch>
          </a:blipFill>
        </p:spPr>
      </p:sp>
      <p:sp>
        <p:nvSpPr>
          <p:cNvPr id="4" name="TextBox 4"/>
          <p:cNvSpPr txBox="1"/>
          <p:nvPr/>
        </p:nvSpPr>
        <p:spPr>
          <a:xfrm>
            <a:off x="0" y="-85725"/>
            <a:ext cx="18288000" cy="1467727"/>
          </a:xfrm>
          <a:prstGeom prst="rect">
            <a:avLst/>
          </a:prstGeom>
        </p:spPr>
        <p:txBody>
          <a:bodyPr lIns="0" tIns="0" rIns="0" bIns="0" rtlCol="0" anchor="t">
            <a:spAutoFit/>
          </a:bodyPr>
          <a:lstStyle/>
          <a:p>
            <a:pPr algn="ctr">
              <a:lnSpc>
                <a:spcPts val="5917"/>
              </a:lnSpc>
              <a:spcBef>
                <a:spcPct val="0"/>
              </a:spcBef>
            </a:pPr>
            <a:r>
              <a:rPr lang="en-US" sz="4226">
                <a:solidFill>
                  <a:srgbClr val="000000"/>
                </a:solidFill>
                <a:latin typeface="Public Sans Bold"/>
              </a:rPr>
              <a:t>GRAPH OF PROBABILITIES OF HARD DECISION DECODING FOR  NR_2_6_52 MATRIX FOR VARIOUS CODE RATES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3589328" y="1750994"/>
            <a:ext cx="10409839" cy="8218392"/>
          </a:xfrm>
          <a:custGeom>
            <a:avLst/>
            <a:gdLst/>
            <a:ahLst/>
            <a:cxnLst/>
            <a:rect l="l" t="t" r="r" b="b"/>
            <a:pathLst>
              <a:path w="10409839" h="8218392">
                <a:moveTo>
                  <a:pt x="0" y="0"/>
                </a:moveTo>
                <a:lnTo>
                  <a:pt x="10409840" y="0"/>
                </a:lnTo>
                <a:lnTo>
                  <a:pt x="10409840" y="8218392"/>
                </a:lnTo>
                <a:lnTo>
                  <a:pt x="0" y="8218392"/>
                </a:lnTo>
                <a:lnTo>
                  <a:pt x="0" y="0"/>
                </a:lnTo>
                <a:close/>
              </a:path>
            </a:pathLst>
          </a:custGeom>
          <a:blipFill>
            <a:blip r:embed="rId2"/>
            <a:stretch>
              <a:fillRect l="-7113" t="-6412" r="-4901"/>
            </a:stretch>
          </a:blipFill>
        </p:spPr>
      </p:sp>
      <p:sp>
        <p:nvSpPr>
          <p:cNvPr id="3" name="TextBox 3"/>
          <p:cNvSpPr txBox="1"/>
          <p:nvPr/>
        </p:nvSpPr>
        <p:spPr>
          <a:xfrm>
            <a:off x="5595523" y="1359205"/>
            <a:ext cx="5874782" cy="391789"/>
          </a:xfrm>
          <a:prstGeom prst="rect">
            <a:avLst/>
          </a:prstGeom>
        </p:spPr>
        <p:txBody>
          <a:bodyPr lIns="0" tIns="0" rIns="0" bIns="0" rtlCol="0" anchor="t">
            <a:spAutoFit/>
          </a:bodyPr>
          <a:lstStyle/>
          <a:p>
            <a:pPr algn="ctr">
              <a:lnSpc>
                <a:spcPts val="3080"/>
              </a:lnSpc>
              <a:spcBef>
                <a:spcPct val="0"/>
              </a:spcBef>
            </a:pPr>
            <a:r>
              <a:rPr lang="en-US" sz="2200">
                <a:solidFill>
                  <a:srgbClr val="000000"/>
                </a:solidFill>
                <a:latin typeface="Public Sans Bold"/>
              </a:rPr>
              <a:t>Bit error decoding probability vs Eb/No in dB</a:t>
            </a:r>
          </a:p>
        </p:txBody>
      </p:sp>
      <p:sp>
        <p:nvSpPr>
          <p:cNvPr id="4" name="TextBox 4"/>
          <p:cNvSpPr txBox="1"/>
          <p:nvPr/>
        </p:nvSpPr>
        <p:spPr>
          <a:xfrm rot="-5400000">
            <a:off x="293472" y="5660803"/>
            <a:ext cx="6192939" cy="398774"/>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Public Sans"/>
              </a:rPr>
              <a:t>Bit error decoding probability vs Eb/No in dB</a:t>
            </a:r>
          </a:p>
        </p:txBody>
      </p:sp>
      <p:sp>
        <p:nvSpPr>
          <p:cNvPr id="5" name="TextBox 5"/>
          <p:cNvSpPr txBox="1"/>
          <p:nvPr/>
        </p:nvSpPr>
        <p:spPr>
          <a:xfrm>
            <a:off x="0" y="-85725"/>
            <a:ext cx="18076228" cy="1287714"/>
          </a:xfrm>
          <a:prstGeom prst="rect">
            <a:avLst/>
          </a:prstGeom>
        </p:spPr>
        <p:txBody>
          <a:bodyPr lIns="0" tIns="0" rIns="0" bIns="0" rtlCol="0" anchor="t">
            <a:spAutoFit/>
          </a:bodyPr>
          <a:lstStyle/>
          <a:p>
            <a:pPr algn="ctr">
              <a:lnSpc>
                <a:spcPts val="5148"/>
              </a:lnSpc>
              <a:spcBef>
                <a:spcPct val="0"/>
              </a:spcBef>
            </a:pPr>
            <a:r>
              <a:rPr lang="en-US" sz="3677">
                <a:solidFill>
                  <a:srgbClr val="000000"/>
                </a:solidFill>
                <a:latin typeface="Public Sans Bold"/>
              </a:rPr>
              <a:t>GRAPH OF BEP OF SOFT DECISION DECODING FOR  NR_2_6_52 MATRIX FOR VARIOUS CODE RATES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028700" y="1384725"/>
            <a:ext cx="15948099" cy="8619251"/>
          </a:xfrm>
          <a:custGeom>
            <a:avLst/>
            <a:gdLst/>
            <a:ahLst/>
            <a:cxnLst/>
            <a:rect l="l" t="t" r="r" b="b"/>
            <a:pathLst>
              <a:path w="15948099" h="8619251">
                <a:moveTo>
                  <a:pt x="0" y="0"/>
                </a:moveTo>
                <a:lnTo>
                  <a:pt x="15948099" y="0"/>
                </a:lnTo>
                <a:lnTo>
                  <a:pt x="15948099" y="8619251"/>
                </a:lnTo>
                <a:lnTo>
                  <a:pt x="0" y="8619251"/>
                </a:lnTo>
                <a:lnTo>
                  <a:pt x="0" y="0"/>
                </a:lnTo>
                <a:close/>
              </a:path>
            </a:pathLst>
          </a:custGeom>
          <a:blipFill>
            <a:blip r:embed="rId2"/>
            <a:stretch>
              <a:fillRect l="-1727" t="-225" b="-812"/>
            </a:stretch>
          </a:blipFill>
        </p:spPr>
      </p:sp>
      <p:sp>
        <p:nvSpPr>
          <p:cNvPr id="3" name="TextBox 3"/>
          <p:cNvSpPr txBox="1"/>
          <p:nvPr/>
        </p:nvSpPr>
        <p:spPr>
          <a:xfrm>
            <a:off x="0" y="-85725"/>
            <a:ext cx="18076228" cy="1287714"/>
          </a:xfrm>
          <a:prstGeom prst="rect">
            <a:avLst/>
          </a:prstGeom>
        </p:spPr>
        <p:txBody>
          <a:bodyPr lIns="0" tIns="0" rIns="0" bIns="0" rtlCol="0" anchor="t">
            <a:spAutoFit/>
          </a:bodyPr>
          <a:lstStyle/>
          <a:p>
            <a:pPr algn="ctr">
              <a:lnSpc>
                <a:spcPts val="5148"/>
              </a:lnSpc>
              <a:spcBef>
                <a:spcPct val="0"/>
              </a:spcBef>
            </a:pPr>
            <a:r>
              <a:rPr lang="en-US" sz="3677">
                <a:solidFill>
                  <a:srgbClr val="000000"/>
                </a:solidFill>
                <a:latin typeface="Public Sans Bold"/>
              </a:rPr>
              <a:t>GRAPH OF BEP OF HARD DECISION DECODING FOR  NR_2_6_52 MATRIX FOR VARIOUS CODE RATES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73944" y="2329731"/>
            <a:ext cx="8809064" cy="6928569"/>
          </a:xfrm>
          <a:custGeom>
            <a:avLst/>
            <a:gdLst/>
            <a:ahLst/>
            <a:cxnLst/>
            <a:rect l="l" t="t" r="r" b="b"/>
            <a:pathLst>
              <a:path w="8809064" h="6928569">
                <a:moveTo>
                  <a:pt x="0" y="0"/>
                </a:moveTo>
                <a:lnTo>
                  <a:pt x="8809064" y="0"/>
                </a:lnTo>
                <a:lnTo>
                  <a:pt x="8809064" y="6928569"/>
                </a:lnTo>
                <a:lnTo>
                  <a:pt x="0" y="6928569"/>
                </a:lnTo>
                <a:lnTo>
                  <a:pt x="0" y="0"/>
                </a:lnTo>
                <a:close/>
              </a:path>
            </a:pathLst>
          </a:custGeom>
          <a:blipFill>
            <a:blip r:embed="rId2"/>
            <a:stretch>
              <a:fillRect l="-4510" t="-1638" r="-2577" b="-475"/>
            </a:stretch>
          </a:blipFill>
        </p:spPr>
      </p:sp>
      <p:sp>
        <p:nvSpPr>
          <p:cNvPr id="3" name="Freeform 3"/>
          <p:cNvSpPr/>
          <p:nvPr/>
        </p:nvSpPr>
        <p:spPr>
          <a:xfrm>
            <a:off x="9144000" y="2329731"/>
            <a:ext cx="8824174" cy="6928569"/>
          </a:xfrm>
          <a:custGeom>
            <a:avLst/>
            <a:gdLst/>
            <a:ahLst/>
            <a:cxnLst/>
            <a:rect l="l" t="t" r="r" b="b"/>
            <a:pathLst>
              <a:path w="8824174" h="6928569">
                <a:moveTo>
                  <a:pt x="0" y="0"/>
                </a:moveTo>
                <a:lnTo>
                  <a:pt x="8824174" y="0"/>
                </a:lnTo>
                <a:lnTo>
                  <a:pt x="8824174" y="6928569"/>
                </a:lnTo>
                <a:lnTo>
                  <a:pt x="0" y="6928569"/>
                </a:lnTo>
                <a:lnTo>
                  <a:pt x="0" y="0"/>
                </a:lnTo>
                <a:close/>
              </a:path>
            </a:pathLst>
          </a:custGeom>
          <a:blipFill>
            <a:blip r:embed="rId3"/>
            <a:stretch>
              <a:fillRect l="-8604" t="-4821" b="-2508"/>
            </a:stretch>
          </a:blipFill>
        </p:spPr>
      </p:sp>
      <p:sp>
        <p:nvSpPr>
          <p:cNvPr id="4" name="Freeform 4"/>
          <p:cNvSpPr/>
          <p:nvPr/>
        </p:nvSpPr>
        <p:spPr>
          <a:xfrm>
            <a:off x="6605837" y="6408214"/>
            <a:ext cx="1389981" cy="1967271"/>
          </a:xfrm>
          <a:custGeom>
            <a:avLst/>
            <a:gdLst/>
            <a:ahLst/>
            <a:cxnLst/>
            <a:rect l="l" t="t" r="r" b="b"/>
            <a:pathLst>
              <a:path w="1389981" h="1967271">
                <a:moveTo>
                  <a:pt x="0" y="0"/>
                </a:moveTo>
                <a:lnTo>
                  <a:pt x="1389980" y="0"/>
                </a:lnTo>
                <a:lnTo>
                  <a:pt x="1389980" y="1967271"/>
                </a:lnTo>
                <a:lnTo>
                  <a:pt x="0" y="1967271"/>
                </a:lnTo>
                <a:lnTo>
                  <a:pt x="0" y="0"/>
                </a:lnTo>
                <a:close/>
              </a:path>
            </a:pathLst>
          </a:custGeom>
          <a:blipFill>
            <a:blip r:embed="rId4"/>
            <a:stretch>
              <a:fillRect/>
            </a:stretch>
          </a:blipFill>
        </p:spPr>
      </p:sp>
      <p:sp>
        <p:nvSpPr>
          <p:cNvPr id="5" name="TextBox 5"/>
          <p:cNvSpPr txBox="1"/>
          <p:nvPr/>
        </p:nvSpPr>
        <p:spPr>
          <a:xfrm>
            <a:off x="7641" y="-85725"/>
            <a:ext cx="17602844" cy="20986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ublic Sans"/>
              </a:rPr>
              <a:t>This graph shows the probability of successful decoding at the ith iteration for both Hard and soft decisions for N_2_6_52 for various values of EbNo in dB for the code rate 1/4 </a:t>
            </a:r>
          </a:p>
        </p:txBody>
      </p:sp>
      <p:sp>
        <p:nvSpPr>
          <p:cNvPr id="6" name="TextBox 6"/>
          <p:cNvSpPr txBox="1"/>
          <p:nvPr/>
        </p:nvSpPr>
        <p:spPr>
          <a:xfrm>
            <a:off x="9144000" y="9515475"/>
            <a:ext cx="8824174" cy="358769"/>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ublic Sans Bold"/>
              </a:rPr>
              <a:t>SOFT DECISION</a:t>
            </a:r>
          </a:p>
        </p:txBody>
      </p:sp>
      <p:sp>
        <p:nvSpPr>
          <p:cNvPr id="7" name="TextBox 7"/>
          <p:cNvSpPr txBox="1"/>
          <p:nvPr/>
        </p:nvSpPr>
        <p:spPr>
          <a:xfrm>
            <a:off x="173944" y="9515475"/>
            <a:ext cx="8824174" cy="358769"/>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ublic Sans Bold"/>
              </a:rPr>
              <a:t>HARD DECISION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404466" y="1261978"/>
            <a:ext cx="16230600" cy="639445"/>
          </a:xfrm>
          <a:prstGeom prst="rect">
            <a:avLst/>
          </a:prstGeom>
        </p:spPr>
        <p:txBody>
          <a:bodyPr lIns="0" tIns="0" rIns="0" bIns="0" rtlCol="0" anchor="t">
            <a:spAutoFit/>
          </a:bodyPr>
          <a:lstStyle/>
          <a:p>
            <a:pPr algn="just">
              <a:lnSpc>
                <a:spcPts val="5179"/>
              </a:lnSpc>
              <a:spcBef>
                <a:spcPct val="0"/>
              </a:spcBef>
            </a:pPr>
            <a:r>
              <a:rPr lang="en-US" sz="3699">
                <a:solidFill>
                  <a:srgbClr val="000000"/>
                </a:solidFill>
                <a:latin typeface="Public Sans Bold"/>
              </a:rPr>
              <a:t>INFORMATION ABOUT BASE MATRIX (BG1) :</a:t>
            </a:r>
          </a:p>
        </p:txBody>
      </p:sp>
      <p:sp>
        <p:nvSpPr>
          <p:cNvPr id="3" name="TextBox 3"/>
          <p:cNvSpPr txBox="1"/>
          <p:nvPr/>
        </p:nvSpPr>
        <p:spPr>
          <a:xfrm>
            <a:off x="404477" y="5048059"/>
            <a:ext cx="16230600" cy="3092450"/>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000000"/>
                </a:solidFill>
                <a:latin typeface="Public Sans"/>
              </a:rPr>
              <a:t>It belongs to the group number 5 of different expansions.</a:t>
            </a:r>
          </a:p>
          <a:p>
            <a:pPr marL="755651" lvl="1" indent="-377825" algn="just">
              <a:lnSpc>
                <a:spcPts val="4900"/>
              </a:lnSpc>
              <a:buFont typeface="Arial"/>
              <a:buChar char="•"/>
            </a:pPr>
            <a:r>
              <a:rPr lang="en-US" sz="3500">
                <a:solidFill>
                  <a:srgbClr val="000000"/>
                </a:solidFill>
                <a:latin typeface="Public Sans"/>
              </a:rPr>
              <a:t>The value of a is 11.</a:t>
            </a:r>
          </a:p>
          <a:p>
            <a:pPr marL="755651" lvl="1" indent="-377825" algn="just">
              <a:lnSpc>
                <a:spcPts val="4900"/>
              </a:lnSpc>
              <a:buFont typeface="Arial"/>
              <a:buChar char="•"/>
            </a:pPr>
            <a:r>
              <a:rPr lang="en-US" sz="3500">
                <a:solidFill>
                  <a:srgbClr val="000000"/>
                </a:solidFill>
                <a:latin typeface="Public Sans"/>
              </a:rPr>
              <a:t>Also the value of Ja is 5.</a:t>
            </a:r>
          </a:p>
          <a:p>
            <a:pPr marL="755651" lvl="1" indent="-377825" algn="just">
              <a:lnSpc>
                <a:spcPts val="4900"/>
              </a:lnSpc>
              <a:buFont typeface="Arial"/>
              <a:buChar char="•"/>
            </a:pPr>
            <a:r>
              <a:rPr lang="en-US" sz="3500">
                <a:solidFill>
                  <a:srgbClr val="000000"/>
                </a:solidFill>
                <a:latin typeface="Public Sans"/>
              </a:rPr>
              <a:t>All possible expansion factors : 11, 22, 44, 88, 176, 352.</a:t>
            </a:r>
          </a:p>
          <a:p>
            <a:pPr marL="755651" lvl="1" indent="-377825" algn="just">
              <a:lnSpc>
                <a:spcPts val="4900"/>
              </a:lnSpc>
              <a:buFont typeface="Arial"/>
              <a:buChar char="•"/>
            </a:pPr>
            <a:r>
              <a:rPr lang="en-US" sz="3500">
                <a:solidFill>
                  <a:srgbClr val="000000"/>
                </a:solidFill>
                <a:latin typeface="Public Sans"/>
              </a:rPr>
              <a:t>For the BG1, expansion factor Z = 352</a:t>
            </a:r>
          </a:p>
        </p:txBody>
      </p:sp>
      <p:sp>
        <p:nvSpPr>
          <p:cNvPr id="4" name="TextBox 4"/>
          <p:cNvSpPr txBox="1"/>
          <p:nvPr/>
        </p:nvSpPr>
        <p:spPr>
          <a:xfrm>
            <a:off x="404466" y="18903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BASE MATRIX NR_1_5_352</a:t>
            </a:r>
          </a:p>
        </p:txBody>
      </p:sp>
      <p:sp>
        <p:nvSpPr>
          <p:cNvPr id="5" name="AutoShape 5"/>
          <p:cNvSpPr/>
          <p:nvPr/>
        </p:nvSpPr>
        <p:spPr>
          <a:xfrm flipV="1">
            <a:off x="404477" y="840134"/>
            <a:ext cx="8739523" cy="43271"/>
          </a:xfrm>
          <a:prstGeom prst="line">
            <a:avLst/>
          </a:prstGeom>
          <a:ln w="9525" cap="flat">
            <a:solidFill>
              <a:srgbClr val="2B2C30"/>
            </a:solidFill>
            <a:prstDash val="solid"/>
            <a:headEnd type="none" w="sm" len="sm"/>
            <a:tailEnd type="none" w="sm" len="sm"/>
          </a:ln>
        </p:spPr>
      </p:sp>
      <p:sp>
        <p:nvSpPr>
          <p:cNvPr id="6" name="TextBox 6"/>
          <p:cNvSpPr txBox="1"/>
          <p:nvPr/>
        </p:nvSpPr>
        <p:spPr>
          <a:xfrm>
            <a:off x="404466" y="2212784"/>
            <a:ext cx="15625421" cy="24733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iLS: 0, 1,  2, 3, 4, 5,   6,   7</a:t>
            </a:r>
          </a:p>
          <a:p>
            <a:pPr marL="755651" lvl="1" indent="-377825">
              <a:lnSpc>
                <a:spcPts val="4900"/>
              </a:lnSpc>
              <a:buFont typeface="Arial"/>
              <a:buChar char="•"/>
            </a:pPr>
            <a:r>
              <a:rPr lang="en-US" sz="3500">
                <a:solidFill>
                  <a:srgbClr val="2B2C30"/>
                </a:solidFill>
                <a:latin typeface="Public Sans"/>
              </a:rPr>
              <a:t>a:     2, 3, 5, 7, 9, 11, 13, 15</a:t>
            </a:r>
          </a:p>
          <a:p>
            <a:pPr marL="755651" lvl="1" indent="-377825">
              <a:lnSpc>
                <a:spcPts val="4900"/>
              </a:lnSpc>
              <a:buFont typeface="Arial"/>
              <a:buChar char="•"/>
            </a:pPr>
            <a:r>
              <a:rPr lang="en-US" sz="3500">
                <a:solidFill>
                  <a:srgbClr val="2B2C30"/>
                </a:solidFill>
                <a:latin typeface="Public Sans"/>
              </a:rPr>
              <a:t>Ja:   7, 7,  6, 5, 5, 5,  4,   4</a:t>
            </a:r>
          </a:p>
          <a:p>
            <a:pPr marL="755651" lvl="1" indent="-377825">
              <a:lnSpc>
                <a:spcPts val="4900"/>
              </a:lnSpc>
              <a:buFont typeface="Arial"/>
              <a:buChar char="•"/>
            </a:pPr>
            <a:r>
              <a:rPr lang="en-US" sz="3500">
                <a:solidFill>
                  <a:srgbClr val="2B2C30"/>
                </a:solidFill>
                <a:latin typeface="Public Sans"/>
                <a:ea typeface="Public Sans"/>
              </a:rPr>
              <a:t>Z:     a × 2   , j = 0, 1, 2, ..., Ja</a:t>
            </a:r>
          </a:p>
        </p:txBody>
      </p:sp>
      <p:sp>
        <p:nvSpPr>
          <p:cNvPr id="7" name="TextBox 7"/>
          <p:cNvSpPr txBox="1"/>
          <p:nvPr/>
        </p:nvSpPr>
        <p:spPr>
          <a:xfrm>
            <a:off x="3005185" y="402433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j</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187009" y="240737"/>
            <a:ext cx="5908275" cy="4675410"/>
          </a:xfrm>
          <a:custGeom>
            <a:avLst/>
            <a:gdLst/>
            <a:ahLst/>
            <a:cxnLst/>
            <a:rect l="l" t="t" r="r" b="b"/>
            <a:pathLst>
              <a:path w="5908275" h="4675410">
                <a:moveTo>
                  <a:pt x="0" y="0"/>
                </a:moveTo>
                <a:lnTo>
                  <a:pt x="5908275" y="0"/>
                </a:lnTo>
                <a:lnTo>
                  <a:pt x="5908275" y="4675410"/>
                </a:lnTo>
                <a:lnTo>
                  <a:pt x="0" y="4675410"/>
                </a:lnTo>
                <a:lnTo>
                  <a:pt x="0" y="0"/>
                </a:lnTo>
                <a:close/>
              </a:path>
            </a:pathLst>
          </a:custGeom>
          <a:blipFill>
            <a:blip r:embed="rId2"/>
            <a:stretch>
              <a:fillRect l="-2299" t="-342" r="-3573"/>
            </a:stretch>
          </a:blipFill>
        </p:spPr>
      </p:sp>
      <p:sp>
        <p:nvSpPr>
          <p:cNvPr id="3" name="Freeform 3"/>
          <p:cNvSpPr/>
          <p:nvPr/>
        </p:nvSpPr>
        <p:spPr>
          <a:xfrm>
            <a:off x="2187009" y="5287833"/>
            <a:ext cx="5908275" cy="4770670"/>
          </a:xfrm>
          <a:custGeom>
            <a:avLst/>
            <a:gdLst/>
            <a:ahLst/>
            <a:cxnLst/>
            <a:rect l="l" t="t" r="r" b="b"/>
            <a:pathLst>
              <a:path w="5908275" h="4770670">
                <a:moveTo>
                  <a:pt x="0" y="0"/>
                </a:moveTo>
                <a:lnTo>
                  <a:pt x="5908275" y="0"/>
                </a:lnTo>
                <a:lnTo>
                  <a:pt x="5908275" y="4770670"/>
                </a:lnTo>
                <a:lnTo>
                  <a:pt x="0" y="4770670"/>
                </a:lnTo>
                <a:lnTo>
                  <a:pt x="0" y="0"/>
                </a:lnTo>
                <a:close/>
              </a:path>
            </a:pathLst>
          </a:custGeom>
          <a:blipFill>
            <a:blip r:embed="rId3"/>
            <a:stretch>
              <a:fillRect l="-2038" r="-5622"/>
            </a:stretch>
          </a:blipFill>
        </p:spPr>
      </p:sp>
      <p:sp>
        <p:nvSpPr>
          <p:cNvPr id="4" name="Freeform 4"/>
          <p:cNvSpPr/>
          <p:nvPr/>
        </p:nvSpPr>
        <p:spPr>
          <a:xfrm>
            <a:off x="9446249" y="5287833"/>
            <a:ext cx="5760714" cy="4915003"/>
          </a:xfrm>
          <a:custGeom>
            <a:avLst/>
            <a:gdLst/>
            <a:ahLst/>
            <a:cxnLst/>
            <a:rect l="l" t="t" r="r" b="b"/>
            <a:pathLst>
              <a:path w="5760714" h="4915003">
                <a:moveTo>
                  <a:pt x="0" y="0"/>
                </a:moveTo>
                <a:lnTo>
                  <a:pt x="5760714" y="0"/>
                </a:lnTo>
                <a:lnTo>
                  <a:pt x="5760714" y="4915003"/>
                </a:lnTo>
                <a:lnTo>
                  <a:pt x="0" y="4915003"/>
                </a:lnTo>
                <a:lnTo>
                  <a:pt x="0" y="0"/>
                </a:lnTo>
                <a:close/>
              </a:path>
            </a:pathLst>
          </a:custGeom>
          <a:blipFill>
            <a:blip r:embed="rId4"/>
            <a:stretch>
              <a:fillRect l="-5092" r="-8666"/>
            </a:stretch>
          </a:blipFill>
        </p:spPr>
      </p:sp>
      <p:sp>
        <p:nvSpPr>
          <p:cNvPr id="5" name="Freeform 5"/>
          <p:cNvSpPr/>
          <p:nvPr/>
        </p:nvSpPr>
        <p:spPr>
          <a:xfrm>
            <a:off x="9446249" y="240737"/>
            <a:ext cx="6056084" cy="4675410"/>
          </a:xfrm>
          <a:custGeom>
            <a:avLst/>
            <a:gdLst/>
            <a:ahLst/>
            <a:cxnLst/>
            <a:rect l="l" t="t" r="r" b="b"/>
            <a:pathLst>
              <a:path w="6056084" h="4675410">
                <a:moveTo>
                  <a:pt x="0" y="0"/>
                </a:moveTo>
                <a:lnTo>
                  <a:pt x="6056084" y="0"/>
                </a:lnTo>
                <a:lnTo>
                  <a:pt x="6056084" y="4675410"/>
                </a:lnTo>
                <a:lnTo>
                  <a:pt x="0" y="4675410"/>
                </a:lnTo>
                <a:lnTo>
                  <a:pt x="0" y="0"/>
                </a:lnTo>
                <a:close/>
              </a:path>
            </a:pathLst>
          </a:custGeom>
          <a:blipFill>
            <a:blip r:embed="rId5"/>
            <a:stretch>
              <a:fillRect l="-1585" r="-1350"/>
            </a:stretch>
          </a:blipFill>
        </p:spPr>
      </p:sp>
      <p:sp>
        <p:nvSpPr>
          <p:cNvPr id="6" name="TextBox 6"/>
          <p:cNvSpPr txBox="1"/>
          <p:nvPr/>
        </p:nvSpPr>
        <p:spPr>
          <a:xfrm rot="-5400000">
            <a:off x="-3785870" y="4186472"/>
            <a:ext cx="9226915" cy="1763125"/>
          </a:xfrm>
          <a:prstGeom prst="rect">
            <a:avLst/>
          </a:prstGeom>
        </p:spPr>
        <p:txBody>
          <a:bodyPr lIns="0" tIns="0" rIns="0" bIns="0" rtlCol="0" anchor="t">
            <a:spAutoFit/>
          </a:bodyPr>
          <a:lstStyle/>
          <a:p>
            <a:pPr algn="ctr">
              <a:lnSpc>
                <a:spcPts val="4669"/>
              </a:lnSpc>
              <a:spcBef>
                <a:spcPct val="0"/>
              </a:spcBef>
            </a:pPr>
            <a:r>
              <a:rPr lang="en-US" sz="3335">
                <a:solidFill>
                  <a:srgbClr val="000000"/>
                </a:solidFill>
                <a:latin typeface="Public Sans"/>
              </a:rPr>
              <a:t>PROBABILITIES OF HARD DECISION DECODING FOR  N_1_5_352 BASE MATRIX FOR CODE RATE 1/3</a:t>
            </a:r>
          </a:p>
        </p:txBody>
      </p:sp>
      <p:sp>
        <p:nvSpPr>
          <p:cNvPr id="7" name="TextBox 7"/>
          <p:cNvSpPr txBox="1"/>
          <p:nvPr/>
        </p:nvSpPr>
        <p:spPr>
          <a:xfrm rot="5400000">
            <a:off x="12246688" y="4186472"/>
            <a:ext cx="9226915" cy="1763125"/>
          </a:xfrm>
          <a:prstGeom prst="rect">
            <a:avLst/>
          </a:prstGeom>
        </p:spPr>
        <p:txBody>
          <a:bodyPr lIns="0" tIns="0" rIns="0" bIns="0" rtlCol="0" anchor="t">
            <a:spAutoFit/>
          </a:bodyPr>
          <a:lstStyle/>
          <a:p>
            <a:pPr algn="ctr">
              <a:lnSpc>
                <a:spcPts val="4669"/>
              </a:lnSpc>
              <a:spcBef>
                <a:spcPct val="0"/>
              </a:spcBef>
            </a:pPr>
            <a:r>
              <a:rPr lang="en-US" sz="3335">
                <a:solidFill>
                  <a:srgbClr val="000000"/>
                </a:solidFill>
                <a:latin typeface="Public Sans"/>
              </a:rPr>
              <a:t>PROBABILITIES OF SOFT DECISION DECODING FOR  N_1_5_352 BASE MATRIX FOR CODE RATE 1/3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767367" y="2058498"/>
            <a:ext cx="8684458" cy="6243826"/>
          </a:xfrm>
          <a:custGeom>
            <a:avLst/>
            <a:gdLst/>
            <a:ahLst/>
            <a:cxnLst/>
            <a:rect l="l" t="t" r="r" b="b"/>
            <a:pathLst>
              <a:path w="8684458" h="6243826">
                <a:moveTo>
                  <a:pt x="0" y="0"/>
                </a:moveTo>
                <a:lnTo>
                  <a:pt x="8684457" y="0"/>
                </a:lnTo>
                <a:lnTo>
                  <a:pt x="8684457" y="6243826"/>
                </a:lnTo>
                <a:lnTo>
                  <a:pt x="0" y="6243826"/>
                </a:lnTo>
                <a:lnTo>
                  <a:pt x="0" y="0"/>
                </a:lnTo>
                <a:close/>
              </a:path>
            </a:pathLst>
          </a:custGeom>
          <a:blipFill>
            <a:blip r:embed="rId2"/>
            <a:stretch>
              <a:fillRect/>
            </a:stretch>
          </a:blipFill>
        </p:spPr>
      </p:sp>
      <p:sp>
        <p:nvSpPr>
          <p:cNvPr id="3" name="Freeform 3"/>
          <p:cNvSpPr/>
          <p:nvPr/>
        </p:nvSpPr>
        <p:spPr>
          <a:xfrm>
            <a:off x="9845922" y="2058498"/>
            <a:ext cx="8299533" cy="6243826"/>
          </a:xfrm>
          <a:custGeom>
            <a:avLst/>
            <a:gdLst/>
            <a:ahLst/>
            <a:cxnLst/>
            <a:rect l="l" t="t" r="r" b="b"/>
            <a:pathLst>
              <a:path w="8299533" h="6243826">
                <a:moveTo>
                  <a:pt x="0" y="0"/>
                </a:moveTo>
                <a:lnTo>
                  <a:pt x="8299532" y="0"/>
                </a:lnTo>
                <a:lnTo>
                  <a:pt x="8299532" y="6243826"/>
                </a:lnTo>
                <a:lnTo>
                  <a:pt x="0" y="6243826"/>
                </a:lnTo>
                <a:lnTo>
                  <a:pt x="0" y="0"/>
                </a:lnTo>
                <a:close/>
              </a:path>
            </a:pathLst>
          </a:custGeom>
          <a:blipFill>
            <a:blip r:embed="rId3"/>
            <a:stretch>
              <a:fillRect/>
            </a:stretch>
          </a:blipFill>
        </p:spPr>
      </p:sp>
      <p:sp>
        <p:nvSpPr>
          <p:cNvPr id="4" name="TextBox 4"/>
          <p:cNvSpPr txBox="1"/>
          <p:nvPr/>
        </p:nvSpPr>
        <p:spPr>
          <a:xfrm>
            <a:off x="0" y="104336"/>
            <a:ext cx="18288000" cy="1467727"/>
          </a:xfrm>
          <a:prstGeom prst="rect">
            <a:avLst/>
          </a:prstGeom>
        </p:spPr>
        <p:txBody>
          <a:bodyPr lIns="0" tIns="0" rIns="0" bIns="0" rtlCol="0" anchor="t">
            <a:spAutoFit/>
          </a:bodyPr>
          <a:lstStyle/>
          <a:p>
            <a:pPr algn="ctr">
              <a:lnSpc>
                <a:spcPts val="5917"/>
              </a:lnSpc>
              <a:spcBef>
                <a:spcPct val="0"/>
              </a:spcBef>
            </a:pPr>
            <a:r>
              <a:rPr lang="en-US" sz="4226">
                <a:solidFill>
                  <a:srgbClr val="000000"/>
                </a:solidFill>
                <a:latin typeface="Public Sans Bold"/>
              </a:rPr>
              <a:t>GRAPH OF PROBABILITIES OF SOFT DECISION DECODING FOR  NR_1_5_352 MATRIX FOR VARIOUS CODE RATES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339006" y="2548343"/>
            <a:ext cx="8804994" cy="4762677"/>
          </a:xfrm>
          <a:custGeom>
            <a:avLst/>
            <a:gdLst/>
            <a:ahLst/>
            <a:cxnLst/>
            <a:rect l="l" t="t" r="r" b="b"/>
            <a:pathLst>
              <a:path w="8804994" h="4762677">
                <a:moveTo>
                  <a:pt x="0" y="0"/>
                </a:moveTo>
                <a:lnTo>
                  <a:pt x="8804994" y="0"/>
                </a:lnTo>
                <a:lnTo>
                  <a:pt x="8804994" y="4762677"/>
                </a:lnTo>
                <a:lnTo>
                  <a:pt x="0" y="4762677"/>
                </a:lnTo>
                <a:lnTo>
                  <a:pt x="0" y="0"/>
                </a:lnTo>
                <a:close/>
              </a:path>
            </a:pathLst>
          </a:custGeom>
          <a:blipFill>
            <a:blip r:embed="rId2"/>
            <a:stretch>
              <a:fillRect l="-1117" t="-5370" r="-148" b="-597"/>
            </a:stretch>
          </a:blipFill>
        </p:spPr>
      </p:sp>
      <p:sp>
        <p:nvSpPr>
          <p:cNvPr id="3" name="Freeform 3"/>
          <p:cNvSpPr/>
          <p:nvPr/>
        </p:nvSpPr>
        <p:spPr>
          <a:xfrm>
            <a:off x="9421503" y="2548343"/>
            <a:ext cx="8691185" cy="4762677"/>
          </a:xfrm>
          <a:custGeom>
            <a:avLst/>
            <a:gdLst/>
            <a:ahLst/>
            <a:cxnLst/>
            <a:rect l="l" t="t" r="r" b="b"/>
            <a:pathLst>
              <a:path w="8691185" h="4762677">
                <a:moveTo>
                  <a:pt x="0" y="0"/>
                </a:moveTo>
                <a:lnTo>
                  <a:pt x="8691185" y="0"/>
                </a:lnTo>
                <a:lnTo>
                  <a:pt x="8691185" y="4762677"/>
                </a:lnTo>
                <a:lnTo>
                  <a:pt x="0" y="4762677"/>
                </a:lnTo>
                <a:lnTo>
                  <a:pt x="0" y="0"/>
                </a:lnTo>
                <a:close/>
              </a:path>
            </a:pathLst>
          </a:custGeom>
          <a:blipFill>
            <a:blip r:embed="rId3"/>
            <a:stretch>
              <a:fillRect t="-5370"/>
            </a:stretch>
          </a:blipFill>
        </p:spPr>
      </p:sp>
      <p:sp>
        <p:nvSpPr>
          <p:cNvPr id="4" name="TextBox 4"/>
          <p:cNvSpPr txBox="1"/>
          <p:nvPr/>
        </p:nvSpPr>
        <p:spPr>
          <a:xfrm>
            <a:off x="0" y="251974"/>
            <a:ext cx="18288000" cy="1467727"/>
          </a:xfrm>
          <a:prstGeom prst="rect">
            <a:avLst/>
          </a:prstGeom>
        </p:spPr>
        <p:txBody>
          <a:bodyPr lIns="0" tIns="0" rIns="0" bIns="0" rtlCol="0" anchor="t">
            <a:spAutoFit/>
          </a:bodyPr>
          <a:lstStyle/>
          <a:p>
            <a:pPr algn="ctr">
              <a:lnSpc>
                <a:spcPts val="5917"/>
              </a:lnSpc>
              <a:spcBef>
                <a:spcPct val="0"/>
              </a:spcBef>
            </a:pPr>
            <a:r>
              <a:rPr lang="en-US" sz="4226">
                <a:solidFill>
                  <a:srgbClr val="000000"/>
                </a:solidFill>
                <a:latin typeface="Public Sans Bold"/>
              </a:rPr>
              <a:t>GRAPH OF PROBABILITIES OF HARD DECISION DECODING FOR  NR_1_5_352 MATRIX FOR VARIOUS CODE RATES </a:t>
            </a:r>
          </a:p>
        </p:txBody>
      </p:sp>
      <p:sp>
        <p:nvSpPr>
          <p:cNvPr id="5" name="TextBox 5"/>
          <p:cNvSpPr txBox="1"/>
          <p:nvPr/>
        </p:nvSpPr>
        <p:spPr>
          <a:xfrm>
            <a:off x="2326963" y="7520144"/>
            <a:ext cx="13321474" cy="1038493"/>
          </a:xfrm>
          <a:prstGeom prst="rect">
            <a:avLst/>
          </a:prstGeom>
        </p:spPr>
        <p:txBody>
          <a:bodyPr lIns="0" tIns="0" rIns="0" bIns="0" rtlCol="0" anchor="t">
            <a:spAutoFit/>
          </a:bodyPr>
          <a:lstStyle/>
          <a:p>
            <a:pPr algn="ctr">
              <a:lnSpc>
                <a:spcPts val="4185"/>
              </a:lnSpc>
            </a:pPr>
            <a:r>
              <a:rPr lang="en-US" sz="2989">
                <a:solidFill>
                  <a:srgbClr val="000000"/>
                </a:solidFill>
                <a:latin typeface="Public Sans"/>
              </a:rPr>
              <a:t>HERE  RATE = {1/3, 1/2, 3/5, 4/5}</a:t>
            </a:r>
          </a:p>
          <a:p>
            <a:pPr algn="ctr">
              <a:lnSpc>
                <a:spcPts val="4185"/>
              </a:lnSpc>
              <a:spcBef>
                <a:spcPct val="0"/>
              </a:spcBef>
            </a:pPr>
            <a:endParaRPr lang="en-US" sz="2989">
              <a:solidFill>
                <a:srgbClr val="000000"/>
              </a:solidFill>
              <a:latin typeface="Public Sans"/>
            </a:endParaRPr>
          </a:p>
        </p:txBody>
      </p:sp>
      <p:sp>
        <p:nvSpPr>
          <p:cNvPr id="6" name="TextBox 6"/>
          <p:cNvSpPr txBox="1"/>
          <p:nvPr/>
        </p:nvSpPr>
        <p:spPr>
          <a:xfrm>
            <a:off x="483332" y="8767761"/>
            <a:ext cx="17629355" cy="914403"/>
          </a:xfrm>
          <a:prstGeom prst="rect">
            <a:avLst/>
          </a:prstGeom>
        </p:spPr>
        <p:txBody>
          <a:bodyPr lIns="0" tIns="0" rIns="0" bIns="0" rtlCol="0" anchor="t">
            <a:spAutoFit/>
          </a:bodyPr>
          <a:lstStyle/>
          <a:p>
            <a:pPr>
              <a:lnSpc>
                <a:spcPts val="3674"/>
              </a:lnSpc>
              <a:spcBef>
                <a:spcPct val="0"/>
              </a:spcBef>
            </a:pPr>
            <a:r>
              <a:rPr lang="en-US" sz="2624">
                <a:solidFill>
                  <a:srgbClr val="000000"/>
                </a:solidFill>
                <a:latin typeface="Public Sans"/>
              </a:rPr>
              <a:t>As EbNo dB(SNR) increases the probability of successful decoding increases and also we can see that as rate increases even at lower EbNodB(SNR) we can have higher probability of successful decoding.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695" y="2152970"/>
            <a:ext cx="16242893" cy="6410916"/>
          </a:xfrm>
          <a:prstGeom prst="rect">
            <a:avLst/>
          </a:prstGeom>
        </p:spPr>
        <p:txBody>
          <a:bodyPr lIns="0" tIns="0" rIns="0" bIns="0" rtlCol="0" anchor="t">
            <a:spAutoFit/>
          </a:bodyPr>
          <a:lstStyle/>
          <a:p>
            <a:pPr algn="just">
              <a:lnSpc>
                <a:spcPts val="5005"/>
              </a:lnSpc>
            </a:pPr>
            <a:r>
              <a:rPr lang="en-US" sz="3850" spc="19">
                <a:solidFill>
                  <a:srgbClr val="2B2C30"/>
                </a:solidFill>
                <a:latin typeface="Public Sans"/>
              </a:rPr>
              <a:t>5G (5th generation wireless systems) is the next major phase of mobile telecommunications standards. The scope of 5G will ultimately range from mobile broadband services to next-generation automobiles and connected devices.</a:t>
            </a:r>
          </a:p>
          <a:p>
            <a:pPr algn="just">
              <a:lnSpc>
                <a:spcPts val="5005"/>
              </a:lnSpc>
            </a:pPr>
            <a:endParaRPr lang="en-US" sz="3850" spc="19">
              <a:solidFill>
                <a:srgbClr val="2B2C30"/>
              </a:solidFill>
              <a:latin typeface="Public Sans"/>
            </a:endParaRPr>
          </a:p>
          <a:p>
            <a:pPr algn="just">
              <a:lnSpc>
                <a:spcPts val="5005"/>
              </a:lnSpc>
            </a:pPr>
            <a:r>
              <a:rPr lang="en-US" sz="3850" spc="19">
                <a:solidFill>
                  <a:srgbClr val="2B2C30"/>
                </a:solidFill>
                <a:latin typeface="Public Sans"/>
              </a:rPr>
              <a:t>The initial 5G New Radio (NR) specification was completed in June</a:t>
            </a:r>
          </a:p>
          <a:p>
            <a:pPr algn="just">
              <a:lnSpc>
                <a:spcPts val="5005"/>
              </a:lnSpc>
            </a:pPr>
            <a:r>
              <a:rPr lang="en-US" sz="3850" spc="19">
                <a:solidFill>
                  <a:srgbClr val="2B2C30"/>
                </a:solidFill>
                <a:latin typeface="Public Sans"/>
              </a:rPr>
              <a:t>2018 and published in the 3GPP Release 15 specification. Now, a</a:t>
            </a:r>
          </a:p>
          <a:p>
            <a:pPr algn="just">
              <a:lnSpc>
                <a:spcPts val="5005"/>
              </a:lnSpc>
            </a:pPr>
            <a:r>
              <a:rPr lang="en-US" sz="3850" spc="19">
                <a:solidFill>
                  <a:srgbClr val="2B2C30"/>
                </a:solidFill>
                <a:latin typeface="Public Sans"/>
              </a:rPr>
              <a:t>variety of industry players, including network equipment vendors,</a:t>
            </a:r>
          </a:p>
          <a:p>
            <a:pPr algn="just">
              <a:lnSpc>
                <a:spcPts val="5005"/>
              </a:lnSpc>
            </a:pPr>
            <a:r>
              <a:rPr lang="en-US" sz="3850" spc="19">
                <a:solidFill>
                  <a:srgbClr val="2B2C30"/>
                </a:solidFill>
                <a:latin typeface="Public Sans"/>
              </a:rPr>
              <a:t>network operators, semiconductor vendors, and device manufacturers,</a:t>
            </a:r>
          </a:p>
          <a:p>
            <a:pPr algn="just">
              <a:lnSpc>
                <a:spcPts val="5005"/>
              </a:lnSpc>
            </a:pPr>
            <a:r>
              <a:rPr lang="en-US" sz="3850" spc="19">
                <a:solidFill>
                  <a:srgbClr val="2B2C30"/>
                </a:solidFill>
                <a:latin typeface="Public Sans"/>
              </a:rPr>
              <a:t>are developing new products that implement the new standard. </a:t>
            </a:r>
          </a:p>
          <a:p>
            <a:pPr algn="just">
              <a:lnSpc>
                <a:spcPts val="195"/>
              </a:lnSpc>
            </a:pPr>
            <a:endParaRPr lang="en-US" sz="3850" spc="19">
              <a:solidFill>
                <a:srgbClr val="2B2C30"/>
              </a:solidFill>
              <a:latin typeface="Public Sans"/>
            </a:endParaRP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5G TECHNOLOGY</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grpSp>
        <p:nvGrpSpPr>
          <p:cNvPr id="2" name="Group 2"/>
          <p:cNvGrpSpPr/>
          <p:nvPr/>
        </p:nvGrpSpPr>
        <p:grpSpPr>
          <a:xfrm>
            <a:off x="100864" y="1420837"/>
            <a:ext cx="18086273" cy="7445326"/>
            <a:chOff x="0" y="0"/>
            <a:chExt cx="24115030" cy="9927101"/>
          </a:xfrm>
        </p:grpSpPr>
        <p:sp>
          <p:nvSpPr>
            <p:cNvPr id="3" name="Freeform 3"/>
            <p:cNvSpPr/>
            <p:nvPr/>
          </p:nvSpPr>
          <p:spPr>
            <a:xfrm>
              <a:off x="378169" y="822757"/>
              <a:ext cx="11544861" cy="9104345"/>
            </a:xfrm>
            <a:custGeom>
              <a:avLst/>
              <a:gdLst/>
              <a:ahLst/>
              <a:cxnLst/>
              <a:rect l="l" t="t" r="r" b="b"/>
              <a:pathLst>
                <a:path w="11544861" h="9104345">
                  <a:moveTo>
                    <a:pt x="0" y="0"/>
                  </a:moveTo>
                  <a:lnTo>
                    <a:pt x="11544861" y="0"/>
                  </a:lnTo>
                  <a:lnTo>
                    <a:pt x="11544861" y="9104344"/>
                  </a:lnTo>
                  <a:lnTo>
                    <a:pt x="0" y="9104344"/>
                  </a:lnTo>
                  <a:lnTo>
                    <a:pt x="0" y="0"/>
                  </a:lnTo>
                  <a:close/>
                </a:path>
              </a:pathLst>
            </a:custGeom>
            <a:blipFill>
              <a:blip r:embed="rId2"/>
              <a:stretch>
                <a:fillRect l="-4211" t="-6921" r="-247"/>
              </a:stretch>
            </a:blipFill>
          </p:spPr>
        </p:sp>
        <p:sp>
          <p:nvSpPr>
            <p:cNvPr id="4" name="Freeform 4"/>
            <p:cNvSpPr/>
            <p:nvPr/>
          </p:nvSpPr>
          <p:spPr>
            <a:xfrm>
              <a:off x="12883664" y="804927"/>
              <a:ext cx="11231366" cy="9024347"/>
            </a:xfrm>
            <a:custGeom>
              <a:avLst/>
              <a:gdLst/>
              <a:ahLst/>
              <a:cxnLst/>
              <a:rect l="l" t="t" r="r" b="b"/>
              <a:pathLst>
                <a:path w="11231366" h="9024347">
                  <a:moveTo>
                    <a:pt x="0" y="0"/>
                  </a:moveTo>
                  <a:lnTo>
                    <a:pt x="11231366" y="0"/>
                  </a:lnTo>
                  <a:lnTo>
                    <a:pt x="11231366" y="9024347"/>
                  </a:lnTo>
                  <a:lnTo>
                    <a:pt x="0" y="9024347"/>
                  </a:lnTo>
                  <a:lnTo>
                    <a:pt x="0" y="0"/>
                  </a:lnTo>
                  <a:close/>
                </a:path>
              </a:pathLst>
            </a:custGeom>
            <a:blipFill>
              <a:blip r:embed="rId3"/>
              <a:stretch>
                <a:fillRect l="-7264" t="-6381" r="-7884" b="-1100"/>
              </a:stretch>
            </a:blipFill>
          </p:spPr>
        </p:sp>
        <p:sp>
          <p:nvSpPr>
            <p:cNvPr id="5" name="TextBox 5"/>
            <p:cNvSpPr txBox="1"/>
            <p:nvPr/>
          </p:nvSpPr>
          <p:spPr>
            <a:xfrm>
              <a:off x="3405498" y="301591"/>
              <a:ext cx="5215573" cy="503336"/>
            </a:xfrm>
            <a:prstGeom prst="rect">
              <a:avLst/>
            </a:prstGeom>
          </p:spPr>
          <p:txBody>
            <a:bodyPr lIns="0" tIns="0" rIns="0" bIns="0" rtlCol="0" anchor="t">
              <a:spAutoFit/>
            </a:bodyPr>
            <a:lstStyle/>
            <a:p>
              <a:pPr algn="ctr">
                <a:lnSpc>
                  <a:spcPts val="3080"/>
                </a:lnSpc>
                <a:spcBef>
                  <a:spcPct val="0"/>
                </a:spcBef>
              </a:pPr>
              <a:r>
                <a:rPr lang="en-US" sz="2200">
                  <a:solidFill>
                    <a:srgbClr val="000000"/>
                  </a:solidFill>
                  <a:latin typeface="Public Sans Bold"/>
                </a:rPr>
                <a:t>Bit error decoding probability</a:t>
              </a:r>
            </a:p>
          </p:txBody>
        </p:sp>
        <p:sp>
          <p:nvSpPr>
            <p:cNvPr id="6" name="TextBox 6"/>
            <p:cNvSpPr txBox="1"/>
            <p:nvPr/>
          </p:nvSpPr>
          <p:spPr>
            <a:xfrm rot="-5400000">
              <a:off x="-4497624" y="4449998"/>
              <a:ext cx="9338492" cy="438494"/>
            </a:xfrm>
            <a:prstGeom prst="rect">
              <a:avLst/>
            </a:prstGeom>
          </p:spPr>
          <p:txBody>
            <a:bodyPr lIns="0" tIns="0" rIns="0" bIns="0" rtlCol="0" anchor="t">
              <a:spAutoFit/>
            </a:bodyPr>
            <a:lstStyle/>
            <a:p>
              <a:pPr algn="ctr">
                <a:lnSpc>
                  <a:spcPts val="2742"/>
                </a:lnSpc>
                <a:spcBef>
                  <a:spcPct val="0"/>
                </a:spcBef>
              </a:pPr>
              <a:r>
                <a:rPr lang="en-US" sz="1958">
                  <a:solidFill>
                    <a:srgbClr val="000000"/>
                  </a:solidFill>
                  <a:latin typeface="Public Sans"/>
                </a:rPr>
                <a:t>Bit error decoding probability</a:t>
              </a:r>
            </a:p>
          </p:txBody>
        </p:sp>
        <p:sp>
          <p:nvSpPr>
            <p:cNvPr id="7" name="TextBox 7"/>
            <p:cNvSpPr txBox="1"/>
            <p:nvPr/>
          </p:nvSpPr>
          <p:spPr>
            <a:xfrm>
              <a:off x="15491886" y="345618"/>
              <a:ext cx="5215573" cy="503336"/>
            </a:xfrm>
            <a:prstGeom prst="rect">
              <a:avLst/>
            </a:prstGeom>
          </p:spPr>
          <p:txBody>
            <a:bodyPr lIns="0" tIns="0" rIns="0" bIns="0" rtlCol="0" anchor="t">
              <a:spAutoFit/>
            </a:bodyPr>
            <a:lstStyle/>
            <a:p>
              <a:pPr algn="ctr">
                <a:lnSpc>
                  <a:spcPts val="3080"/>
                </a:lnSpc>
                <a:spcBef>
                  <a:spcPct val="0"/>
                </a:spcBef>
              </a:pPr>
              <a:r>
                <a:rPr lang="en-US" sz="2200">
                  <a:solidFill>
                    <a:srgbClr val="000000"/>
                  </a:solidFill>
                  <a:latin typeface="Public Sans Bold"/>
                </a:rPr>
                <a:t>Bit error decoding probability</a:t>
              </a:r>
            </a:p>
          </p:txBody>
        </p:sp>
        <p:sp>
          <p:nvSpPr>
            <p:cNvPr id="8" name="TextBox 8"/>
            <p:cNvSpPr txBox="1"/>
            <p:nvPr/>
          </p:nvSpPr>
          <p:spPr>
            <a:xfrm rot="-5400000">
              <a:off x="10283713" y="4160876"/>
              <a:ext cx="4740592" cy="459309"/>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ublic Sans"/>
                </a:rPr>
                <a:t>Bit error decoding probability</a:t>
              </a:r>
            </a:p>
          </p:txBody>
        </p:sp>
      </p:grpSp>
      <p:sp>
        <p:nvSpPr>
          <p:cNvPr id="9" name="TextBox 9"/>
          <p:cNvSpPr txBox="1"/>
          <p:nvPr/>
        </p:nvSpPr>
        <p:spPr>
          <a:xfrm>
            <a:off x="673380" y="134411"/>
            <a:ext cx="16951285" cy="682559"/>
          </a:xfrm>
          <a:prstGeom prst="rect">
            <a:avLst/>
          </a:prstGeom>
        </p:spPr>
        <p:txBody>
          <a:bodyPr lIns="0" tIns="0" rIns="0" bIns="0" rtlCol="0" anchor="t">
            <a:spAutoFit/>
          </a:bodyPr>
          <a:lstStyle/>
          <a:p>
            <a:pPr algn="ctr">
              <a:lnSpc>
                <a:spcPts val="5428"/>
              </a:lnSpc>
              <a:spcBef>
                <a:spcPct val="0"/>
              </a:spcBef>
            </a:pPr>
            <a:r>
              <a:rPr lang="en-US" sz="3877">
                <a:solidFill>
                  <a:srgbClr val="000000"/>
                </a:solidFill>
                <a:latin typeface="Public Sans Bold"/>
              </a:rPr>
              <a:t>GRAPH OF BEP FOR  NR_1_5_352 MATRIX FOR VARIOUS CODE RATES </a:t>
            </a:r>
          </a:p>
        </p:txBody>
      </p:sp>
      <p:sp>
        <p:nvSpPr>
          <p:cNvPr id="10" name="TextBox 10"/>
          <p:cNvSpPr txBox="1"/>
          <p:nvPr/>
        </p:nvSpPr>
        <p:spPr>
          <a:xfrm>
            <a:off x="651113" y="9172575"/>
            <a:ext cx="819749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ublic Sans"/>
              </a:rPr>
              <a:t>SOFT DECISION DECODING</a:t>
            </a:r>
          </a:p>
        </p:txBody>
      </p:sp>
      <p:sp>
        <p:nvSpPr>
          <p:cNvPr id="11" name="TextBox 11"/>
          <p:cNvSpPr txBox="1"/>
          <p:nvPr/>
        </p:nvSpPr>
        <p:spPr>
          <a:xfrm>
            <a:off x="9709240" y="9172575"/>
            <a:ext cx="819749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ublic Sans"/>
              </a:rPr>
              <a:t>HARD DECISION DECODING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89785" y="2012950"/>
            <a:ext cx="8619279" cy="7020424"/>
          </a:xfrm>
          <a:custGeom>
            <a:avLst/>
            <a:gdLst/>
            <a:ahLst/>
            <a:cxnLst/>
            <a:rect l="l" t="t" r="r" b="b"/>
            <a:pathLst>
              <a:path w="8619279" h="7020424">
                <a:moveTo>
                  <a:pt x="0" y="0"/>
                </a:moveTo>
                <a:lnTo>
                  <a:pt x="8619279" y="0"/>
                </a:lnTo>
                <a:lnTo>
                  <a:pt x="8619279" y="7020425"/>
                </a:lnTo>
                <a:lnTo>
                  <a:pt x="0" y="7020425"/>
                </a:lnTo>
                <a:lnTo>
                  <a:pt x="0" y="0"/>
                </a:lnTo>
                <a:close/>
              </a:path>
            </a:pathLst>
          </a:custGeom>
          <a:blipFill>
            <a:blip r:embed="rId2"/>
            <a:stretch>
              <a:fillRect/>
            </a:stretch>
          </a:blipFill>
        </p:spPr>
      </p:sp>
      <p:sp>
        <p:nvSpPr>
          <p:cNvPr id="3" name="Freeform 3"/>
          <p:cNvSpPr/>
          <p:nvPr/>
        </p:nvSpPr>
        <p:spPr>
          <a:xfrm>
            <a:off x="9456621" y="2012950"/>
            <a:ext cx="8422702" cy="7020424"/>
          </a:xfrm>
          <a:custGeom>
            <a:avLst/>
            <a:gdLst/>
            <a:ahLst/>
            <a:cxnLst/>
            <a:rect l="l" t="t" r="r" b="b"/>
            <a:pathLst>
              <a:path w="8422702" h="7020424">
                <a:moveTo>
                  <a:pt x="0" y="0"/>
                </a:moveTo>
                <a:lnTo>
                  <a:pt x="8422702" y="0"/>
                </a:lnTo>
                <a:lnTo>
                  <a:pt x="8422702" y="7020425"/>
                </a:lnTo>
                <a:lnTo>
                  <a:pt x="0" y="7020425"/>
                </a:lnTo>
                <a:lnTo>
                  <a:pt x="0" y="0"/>
                </a:lnTo>
                <a:close/>
              </a:path>
            </a:pathLst>
          </a:custGeom>
          <a:blipFill>
            <a:blip r:embed="rId3"/>
            <a:stretch>
              <a:fillRect l="-4723" r="-6411"/>
            </a:stretch>
          </a:blipFill>
        </p:spPr>
      </p:sp>
      <p:sp>
        <p:nvSpPr>
          <p:cNvPr id="4" name="Freeform 4"/>
          <p:cNvSpPr/>
          <p:nvPr/>
        </p:nvSpPr>
        <p:spPr>
          <a:xfrm>
            <a:off x="15213664" y="6080645"/>
            <a:ext cx="1886625" cy="1968784"/>
          </a:xfrm>
          <a:custGeom>
            <a:avLst/>
            <a:gdLst/>
            <a:ahLst/>
            <a:cxnLst/>
            <a:rect l="l" t="t" r="r" b="b"/>
            <a:pathLst>
              <a:path w="1886625" h="1968784">
                <a:moveTo>
                  <a:pt x="0" y="0"/>
                </a:moveTo>
                <a:lnTo>
                  <a:pt x="1886625" y="0"/>
                </a:lnTo>
                <a:lnTo>
                  <a:pt x="1886625" y="1968784"/>
                </a:lnTo>
                <a:lnTo>
                  <a:pt x="0" y="1968784"/>
                </a:lnTo>
                <a:lnTo>
                  <a:pt x="0" y="0"/>
                </a:lnTo>
                <a:close/>
              </a:path>
            </a:pathLst>
          </a:custGeom>
          <a:blipFill>
            <a:blip r:embed="rId4"/>
            <a:stretch>
              <a:fillRect/>
            </a:stretch>
          </a:blipFill>
        </p:spPr>
      </p:sp>
      <p:sp>
        <p:nvSpPr>
          <p:cNvPr id="5" name="TextBox 5"/>
          <p:cNvSpPr txBox="1"/>
          <p:nvPr/>
        </p:nvSpPr>
        <p:spPr>
          <a:xfrm>
            <a:off x="683136" y="9172575"/>
            <a:ext cx="819749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ublic Sans"/>
              </a:rPr>
              <a:t>SOFT DECISION DECODING</a:t>
            </a:r>
          </a:p>
        </p:txBody>
      </p:sp>
      <p:sp>
        <p:nvSpPr>
          <p:cNvPr id="6" name="TextBox 6"/>
          <p:cNvSpPr txBox="1"/>
          <p:nvPr/>
        </p:nvSpPr>
        <p:spPr>
          <a:xfrm>
            <a:off x="9681824" y="9172575"/>
            <a:ext cx="8197499" cy="68897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ublic Sans"/>
              </a:rPr>
              <a:t>HARD DECISION DECODING</a:t>
            </a:r>
          </a:p>
        </p:txBody>
      </p:sp>
      <p:sp>
        <p:nvSpPr>
          <p:cNvPr id="7" name="TextBox 7"/>
          <p:cNvSpPr txBox="1"/>
          <p:nvPr/>
        </p:nvSpPr>
        <p:spPr>
          <a:xfrm>
            <a:off x="189785" y="413385"/>
            <a:ext cx="17602844" cy="1154430"/>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Public Sans"/>
              </a:rPr>
              <a:t>This graph shows the probability of successful decoding at the ith iteration for both Hard and soft decisions for N_1_5_352 for various values of EbNo in dB for the code rate 1/3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404466" y="1032247"/>
            <a:ext cx="16614167" cy="8438778"/>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000000"/>
                </a:solidFill>
                <a:latin typeface="Public Sans"/>
              </a:rPr>
              <a:t>By plotting BER against SNR, we can visualize how the error rate changes with the quality of the channel. At higher SNR, BER tends towards zero as the signal dominates the noise. At lower SNR, BER increases due to noise interference. The plot helps in analyzing the performance of the BPSK system over AWGN channel and in setting the required SNR for a desired BER. </a:t>
            </a:r>
          </a:p>
          <a:p>
            <a:pPr marL="755651" lvl="1" indent="-377825">
              <a:lnSpc>
                <a:spcPts val="4900"/>
              </a:lnSpc>
              <a:buFont typeface="Arial"/>
              <a:buChar char="•"/>
            </a:pPr>
            <a:r>
              <a:rPr lang="en-US" sz="3500">
                <a:solidFill>
                  <a:srgbClr val="000000"/>
                </a:solidFill>
                <a:latin typeface="Public Sans"/>
              </a:rPr>
              <a:t>For BPSK : </a:t>
            </a:r>
          </a:p>
          <a:p>
            <a:pPr>
              <a:lnSpc>
                <a:spcPts val="4900"/>
              </a:lnSpc>
            </a:pPr>
            <a:endParaRPr lang="en-US" sz="3500">
              <a:solidFill>
                <a:srgbClr val="000000"/>
              </a:solidFill>
              <a:latin typeface="Public Sans"/>
            </a:endParaRPr>
          </a:p>
          <a:p>
            <a:pPr>
              <a:lnSpc>
                <a:spcPts val="4591"/>
              </a:lnSpc>
            </a:pPr>
            <a:endParaRPr lang="en-US" sz="3500">
              <a:solidFill>
                <a:srgbClr val="000000"/>
              </a:solidFill>
              <a:latin typeface="Public Sans"/>
            </a:endParaRPr>
          </a:p>
          <a:p>
            <a:pPr>
              <a:lnSpc>
                <a:spcPts val="4591"/>
              </a:lnSpc>
            </a:pPr>
            <a:endParaRPr lang="en-US" sz="3500">
              <a:solidFill>
                <a:srgbClr val="000000"/>
              </a:solidFill>
              <a:latin typeface="Public Sans"/>
            </a:endParaRPr>
          </a:p>
          <a:p>
            <a:pPr>
              <a:lnSpc>
                <a:spcPts val="4591"/>
              </a:lnSpc>
            </a:pPr>
            <a:endParaRPr lang="en-US" sz="3500">
              <a:solidFill>
                <a:srgbClr val="000000"/>
              </a:solidFill>
              <a:latin typeface="Public Sans"/>
            </a:endParaRPr>
          </a:p>
          <a:p>
            <a:pPr>
              <a:lnSpc>
                <a:spcPts val="4591"/>
              </a:lnSpc>
            </a:pPr>
            <a:endParaRPr lang="en-US" sz="3500">
              <a:solidFill>
                <a:srgbClr val="000000"/>
              </a:solidFill>
              <a:latin typeface="Public Sans"/>
            </a:endParaRPr>
          </a:p>
          <a:p>
            <a:pPr marL="708004" lvl="1" indent="-354002">
              <a:lnSpc>
                <a:spcPts val="4591"/>
              </a:lnSpc>
              <a:buFont typeface="Arial"/>
              <a:buChar char="•"/>
            </a:pPr>
            <a:r>
              <a:rPr lang="en-US" sz="3279">
                <a:solidFill>
                  <a:srgbClr val="000000"/>
                </a:solidFill>
                <a:latin typeface="Public Sans"/>
              </a:rPr>
              <a:t>For Uncoded BPSK over AWGN (R=1) :</a:t>
            </a:r>
          </a:p>
          <a:p>
            <a:pPr>
              <a:lnSpc>
                <a:spcPts val="4591"/>
              </a:lnSpc>
              <a:spcBef>
                <a:spcPct val="0"/>
              </a:spcBef>
            </a:pPr>
            <a:endParaRPr lang="en-US" sz="3279">
              <a:solidFill>
                <a:srgbClr val="000000"/>
              </a:solidFill>
              <a:latin typeface="Public Sans"/>
            </a:endParaRPr>
          </a:p>
        </p:txBody>
      </p:sp>
      <p:sp>
        <p:nvSpPr>
          <p:cNvPr id="3" name="TextBox 3"/>
          <p:cNvSpPr txBox="1"/>
          <p:nvPr/>
        </p:nvSpPr>
        <p:spPr>
          <a:xfrm>
            <a:off x="404466" y="18903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BER VS SNR FOR BPSK OVER AWGN</a:t>
            </a:r>
          </a:p>
        </p:txBody>
      </p:sp>
      <p:sp>
        <p:nvSpPr>
          <p:cNvPr id="4" name="AutoShape 4"/>
          <p:cNvSpPr/>
          <p:nvPr/>
        </p:nvSpPr>
        <p:spPr>
          <a:xfrm flipV="1">
            <a:off x="404477" y="840134"/>
            <a:ext cx="11604275" cy="43271"/>
          </a:xfrm>
          <a:prstGeom prst="line">
            <a:avLst/>
          </a:prstGeom>
          <a:ln w="9525" cap="flat">
            <a:solidFill>
              <a:srgbClr val="2B2C30"/>
            </a:solidFill>
            <a:prstDash val="solid"/>
            <a:headEnd type="none" w="sm" len="sm"/>
            <a:tailEnd type="none" w="sm" len="sm"/>
          </a:ln>
        </p:spPr>
      </p:sp>
      <p:sp>
        <p:nvSpPr>
          <p:cNvPr id="5" name="TextBox 5"/>
          <p:cNvSpPr txBox="1"/>
          <p:nvPr/>
        </p:nvSpPr>
        <p:spPr>
          <a:xfrm>
            <a:off x="1028700" y="5243268"/>
            <a:ext cx="15989933" cy="2473325"/>
          </a:xfrm>
          <a:prstGeom prst="rect">
            <a:avLst/>
          </a:prstGeom>
        </p:spPr>
        <p:txBody>
          <a:bodyPr lIns="0" tIns="0" rIns="0" bIns="0" rtlCol="0" anchor="t">
            <a:spAutoFit/>
          </a:bodyPr>
          <a:lstStyle/>
          <a:p>
            <a:pPr>
              <a:lnSpc>
                <a:spcPts val="4900"/>
              </a:lnSpc>
            </a:pPr>
            <a:r>
              <a:rPr lang="en-US" sz="3500">
                <a:solidFill>
                  <a:srgbClr val="2B2C30"/>
                </a:solidFill>
                <a:latin typeface="Public Sans"/>
              </a:rPr>
              <a:t>Signal Energy, Es is the mean of square of symbols = [(-1)^2 + (+1)^2] = 1 </a:t>
            </a:r>
          </a:p>
          <a:p>
            <a:pPr>
              <a:lnSpc>
                <a:spcPts val="4900"/>
              </a:lnSpc>
            </a:pPr>
            <a:r>
              <a:rPr lang="en-US" sz="3500">
                <a:solidFill>
                  <a:srgbClr val="2B2C30"/>
                </a:solidFill>
                <a:latin typeface="Public Sans"/>
              </a:rPr>
              <a:t>Noise Power = σ  = N  /2 where</a:t>
            </a:r>
          </a:p>
          <a:p>
            <a:pPr>
              <a:lnSpc>
                <a:spcPts val="4900"/>
              </a:lnSpc>
            </a:pPr>
            <a:r>
              <a:rPr lang="en-US" sz="3500">
                <a:solidFill>
                  <a:srgbClr val="2B2C30"/>
                </a:solidFill>
                <a:latin typeface="Public Sans"/>
              </a:rPr>
              <a:t>SNR = Es/σ  = 1/σ</a:t>
            </a:r>
          </a:p>
          <a:p>
            <a:pPr>
              <a:lnSpc>
                <a:spcPts val="4900"/>
              </a:lnSpc>
            </a:pPr>
            <a:r>
              <a:rPr lang="en-US" sz="3500">
                <a:solidFill>
                  <a:srgbClr val="2B2C30"/>
                </a:solidFill>
                <a:latin typeface="Public Sans"/>
              </a:rPr>
              <a:t>1/σ = sqrt(SNR) = sqrt(2R (E  /N  ))</a:t>
            </a:r>
          </a:p>
        </p:txBody>
      </p:sp>
      <p:sp>
        <p:nvSpPr>
          <p:cNvPr id="6" name="TextBox 6"/>
          <p:cNvSpPr txBox="1"/>
          <p:nvPr/>
        </p:nvSpPr>
        <p:spPr>
          <a:xfrm>
            <a:off x="4350024" y="586232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7" name="TextBox 7"/>
          <p:cNvSpPr txBox="1"/>
          <p:nvPr/>
        </p:nvSpPr>
        <p:spPr>
          <a:xfrm>
            <a:off x="5237049" y="616398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0</a:t>
            </a:r>
          </a:p>
        </p:txBody>
      </p:sp>
      <p:sp>
        <p:nvSpPr>
          <p:cNvPr id="8" name="TextBox 8"/>
          <p:cNvSpPr txBox="1"/>
          <p:nvPr/>
        </p:nvSpPr>
        <p:spPr>
          <a:xfrm>
            <a:off x="3319157" y="646564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9" name="TextBox 9"/>
          <p:cNvSpPr txBox="1"/>
          <p:nvPr/>
        </p:nvSpPr>
        <p:spPr>
          <a:xfrm>
            <a:off x="4563793" y="646564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10" name="TextBox 10"/>
          <p:cNvSpPr txBox="1"/>
          <p:nvPr/>
        </p:nvSpPr>
        <p:spPr>
          <a:xfrm>
            <a:off x="1028700" y="8855075"/>
            <a:ext cx="15989933" cy="615950"/>
          </a:xfrm>
          <a:prstGeom prst="rect">
            <a:avLst/>
          </a:prstGeom>
        </p:spPr>
        <p:txBody>
          <a:bodyPr lIns="0" tIns="0" rIns="0" bIns="0" rtlCol="0" anchor="t">
            <a:spAutoFit/>
          </a:bodyPr>
          <a:lstStyle/>
          <a:p>
            <a:pPr>
              <a:lnSpc>
                <a:spcPts val="4900"/>
              </a:lnSpc>
            </a:pPr>
            <a:r>
              <a:rPr lang="en-US" sz="3500">
                <a:solidFill>
                  <a:srgbClr val="2B2C30"/>
                </a:solidFill>
                <a:latin typeface="Public Sans"/>
              </a:rPr>
              <a:t>BER = Q(1/σ) = Q(sqrt(SNR)) = Q(sqrt(2 (E  /N  )))</a:t>
            </a:r>
          </a:p>
        </p:txBody>
      </p:sp>
      <p:sp>
        <p:nvSpPr>
          <p:cNvPr id="11" name="TextBox 11"/>
          <p:cNvSpPr txBox="1"/>
          <p:nvPr/>
        </p:nvSpPr>
        <p:spPr>
          <a:xfrm>
            <a:off x="6612105" y="735778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b</a:t>
            </a:r>
          </a:p>
        </p:txBody>
      </p:sp>
      <p:sp>
        <p:nvSpPr>
          <p:cNvPr id="12" name="TextBox 12"/>
          <p:cNvSpPr txBox="1"/>
          <p:nvPr/>
        </p:nvSpPr>
        <p:spPr>
          <a:xfrm>
            <a:off x="7339873" y="7357782"/>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0</a:t>
            </a:r>
          </a:p>
        </p:txBody>
      </p:sp>
      <p:sp>
        <p:nvSpPr>
          <p:cNvPr id="13" name="TextBox 13"/>
          <p:cNvSpPr txBox="1"/>
          <p:nvPr/>
        </p:nvSpPr>
        <p:spPr>
          <a:xfrm>
            <a:off x="9305712" y="914876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b</a:t>
            </a:r>
          </a:p>
        </p:txBody>
      </p:sp>
      <p:sp>
        <p:nvSpPr>
          <p:cNvPr id="14" name="TextBox 14"/>
          <p:cNvSpPr txBox="1"/>
          <p:nvPr/>
        </p:nvSpPr>
        <p:spPr>
          <a:xfrm>
            <a:off x="10033480" y="9148763"/>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0</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404474" y="1101466"/>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298623" y="1332340"/>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a</a:t>
            </a:r>
          </a:p>
        </p:txBody>
      </p:sp>
      <p:grpSp>
        <p:nvGrpSpPr>
          <p:cNvPr id="4" name="Group 4"/>
          <p:cNvGrpSpPr/>
          <p:nvPr/>
        </p:nvGrpSpPr>
        <p:grpSpPr>
          <a:xfrm>
            <a:off x="1581084" y="1418065"/>
            <a:ext cx="2726495" cy="1405573"/>
            <a:chOff x="0" y="0"/>
            <a:chExt cx="718089" cy="370192"/>
          </a:xfrm>
        </p:grpSpPr>
        <p:sp>
          <p:nvSpPr>
            <p:cNvPr id="5" name="Freeform 5"/>
            <p:cNvSpPr/>
            <p:nvPr/>
          </p:nvSpPr>
          <p:spPr>
            <a:xfrm>
              <a:off x="0" y="0"/>
              <a:ext cx="718089" cy="370192"/>
            </a:xfrm>
            <a:custGeom>
              <a:avLst/>
              <a:gdLst/>
              <a:ahLst/>
              <a:cxnLst/>
              <a:rect l="l" t="t" r="r" b="b"/>
              <a:pathLst>
                <a:path w="718089" h="370192">
                  <a:moveTo>
                    <a:pt x="0" y="0"/>
                  </a:moveTo>
                  <a:lnTo>
                    <a:pt x="718089" y="0"/>
                  </a:lnTo>
                  <a:lnTo>
                    <a:pt x="718089" y="370192"/>
                  </a:lnTo>
                  <a:lnTo>
                    <a:pt x="0" y="370192"/>
                  </a:lnTo>
                  <a:close/>
                </a:path>
              </a:pathLst>
            </a:custGeom>
            <a:solidFill>
              <a:srgbClr val="000000"/>
            </a:solidFill>
          </p:spPr>
        </p:sp>
        <p:sp>
          <p:nvSpPr>
            <p:cNvPr id="6" name="TextBox 6"/>
            <p:cNvSpPr txBox="1"/>
            <p:nvPr/>
          </p:nvSpPr>
          <p:spPr>
            <a:xfrm>
              <a:off x="0" y="-85725"/>
              <a:ext cx="718089"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BPSK Modulator</a:t>
              </a:r>
            </a:p>
          </p:txBody>
        </p:sp>
      </p:grpSp>
      <p:sp>
        <p:nvSpPr>
          <p:cNvPr id="7" name="Freeform 7"/>
          <p:cNvSpPr/>
          <p:nvPr/>
        </p:nvSpPr>
        <p:spPr>
          <a:xfrm>
            <a:off x="4307580" y="1870000"/>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84822" y="1795474"/>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073486" y="1418065"/>
            <a:ext cx="2171742" cy="1405573"/>
            <a:chOff x="0" y="0"/>
            <a:chExt cx="571981" cy="370192"/>
          </a:xfrm>
        </p:grpSpPr>
        <p:sp>
          <p:nvSpPr>
            <p:cNvPr id="10" name="Freeform 10"/>
            <p:cNvSpPr/>
            <p:nvPr/>
          </p:nvSpPr>
          <p:spPr>
            <a:xfrm>
              <a:off x="0" y="0"/>
              <a:ext cx="571981" cy="370192"/>
            </a:xfrm>
            <a:custGeom>
              <a:avLst/>
              <a:gdLst/>
              <a:ahLst/>
              <a:cxnLst/>
              <a:rect l="l" t="t" r="r" b="b"/>
              <a:pathLst>
                <a:path w="571981" h="370192">
                  <a:moveTo>
                    <a:pt x="0" y="0"/>
                  </a:moveTo>
                  <a:lnTo>
                    <a:pt x="571981" y="0"/>
                  </a:lnTo>
                  <a:lnTo>
                    <a:pt x="571981" y="370192"/>
                  </a:lnTo>
                  <a:lnTo>
                    <a:pt x="0" y="370192"/>
                  </a:lnTo>
                  <a:close/>
                </a:path>
              </a:pathLst>
            </a:custGeom>
            <a:solidFill>
              <a:srgbClr val="2B2C30"/>
            </a:solidFill>
          </p:spPr>
        </p:sp>
        <p:sp>
          <p:nvSpPr>
            <p:cNvPr id="11" name="TextBox 11"/>
            <p:cNvSpPr txBox="1"/>
            <p:nvPr/>
          </p:nvSpPr>
          <p:spPr>
            <a:xfrm>
              <a:off x="0" y="-85725"/>
              <a:ext cx="571981"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AWGN Channel</a:t>
              </a:r>
            </a:p>
          </p:txBody>
        </p:sp>
      </p:grpSp>
      <p:sp>
        <p:nvSpPr>
          <p:cNvPr id="12" name="Freeform 12"/>
          <p:cNvSpPr/>
          <p:nvPr/>
        </p:nvSpPr>
        <p:spPr>
          <a:xfrm>
            <a:off x="8245228" y="1870000"/>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698131" y="4035147"/>
            <a:ext cx="16421952" cy="49498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a = bit to be transmitted (0 and 1)</a:t>
            </a:r>
          </a:p>
          <a:p>
            <a:pPr marL="755651" lvl="1" indent="-377825">
              <a:lnSpc>
                <a:spcPts val="4900"/>
              </a:lnSpc>
              <a:buFont typeface="Arial"/>
              <a:buChar char="•"/>
            </a:pPr>
            <a:r>
              <a:rPr lang="en-US" sz="3500">
                <a:solidFill>
                  <a:srgbClr val="2B2C30"/>
                </a:solidFill>
                <a:latin typeface="Public Sans"/>
                <a:ea typeface="Public Sans"/>
              </a:rPr>
              <a:t>s = modulated message = (1 - 2×a)</a:t>
            </a:r>
          </a:p>
          <a:p>
            <a:pPr>
              <a:lnSpc>
                <a:spcPts val="4900"/>
              </a:lnSpc>
            </a:pPr>
            <a:endParaRPr lang="en-US" sz="3500">
              <a:solidFill>
                <a:srgbClr val="2B2C30"/>
              </a:solidFill>
              <a:latin typeface="Public Sans"/>
              <a:ea typeface="Public Sans"/>
            </a:endParaRPr>
          </a:p>
          <a:p>
            <a:pPr>
              <a:lnSpc>
                <a:spcPts val="4900"/>
              </a:lnSpc>
            </a:pPr>
            <a:endParaRPr lang="en-US" sz="3500">
              <a:solidFill>
                <a:srgbClr val="2B2C30"/>
              </a:solidFill>
              <a:latin typeface="Public Sans"/>
              <a:ea typeface="Public Sans"/>
            </a:endParaRPr>
          </a:p>
          <a:p>
            <a:pPr marL="755651" lvl="1" indent="-377825">
              <a:lnSpc>
                <a:spcPts val="4900"/>
              </a:lnSpc>
              <a:buFont typeface="Arial"/>
              <a:buChar char="•"/>
            </a:pPr>
            <a:r>
              <a:rPr lang="en-US" sz="3500">
                <a:solidFill>
                  <a:srgbClr val="2B2C30"/>
                </a:solidFill>
                <a:latin typeface="Public Sans"/>
              </a:rPr>
              <a:t>n(t) = White Gaussian Noise</a:t>
            </a:r>
          </a:p>
          <a:p>
            <a:pPr marL="755651" lvl="1" indent="-377825">
              <a:lnSpc>
                <a:spcPts val="4900"/>
              </a:lnSpc>
              <a:buFont typeface="Arial"/>
              <a:buChar char="•"/>
            </a:pPr>
            <a:r>
              <a:rPr lang="en-US" sz="3500">
                <a:solidFill>
                  <a:srgbClr val="2B2C30"/>
                </a:solidFill>
                <a:latin typeface="Public Sans"/>
              </a:rPr>
              <a:t>r(t) = s + n(t) = received noisy message</a:t>
            </a:r>
          </a:p>
          <a:p>
            <a:pPr marL="755651" lvl="1" indent="-377825">
              <a:lnSpc>
                <a:spcPts val="4900"/>
              </a:lnSpc>
              <a:buFont typeface="Arial"/>
              <a:buChar char="•"/>
            </a:pPr>
            <a:r>
              <a:rPr lang="en-US" sz="3500">
                <a:solidFill>
                  <a:srgbClr val="2B2C30"/>
                </a:solidFill>
                <a:latin typeface="Public Sans"/>
              </a:rPr>
              <a:t>r = demodulated message</a:t>
            </a:r>
          </a:p>
          <a:p>
            <a:pPr marL="755651" lvl="1" indent="-377825">
              <a:lnSpc>
                <a:spcPts val="4900"/>
              </a:lnSpc>
              <a:buFont typeface="Arial"/>
              <a:buChar char="•"/>
            </a:pPr>
            <a:r>
              <a:rPr lang="en-US" sz="3500">
                <a:solidFill>
                  <a:srgbClr val="2B2C30"/>
                </a:solidFill>
                <a:latin typeface="Public Sans"/>
              </a:rPr>
              <a:t>a’ = estimated value of transmitted bits</a:t>
            </a:r>
          </a:p>
        </p:txBody>
      </p:sp>
      <p:grpSp>
        <p:nvGrpSpPr>
          <p:cNvPr id="14" name="Group 14"/>
          <p:cNvGrpSpPr/>
          <p:nvPr/>
        </p:nvGrpSpPr>
        <p:grpSpPr>
          <a:xfrm>
            <a:off x="10011134" y="1418065"/>
            <a:ext cx="2171742" cy="1405573"/>
            <a:chOff x="0" y="0"/>
            <a:chExt cx="571981" cy="370192"/>
          </a:xfrm>
        </p:grpSpPr>
        <p:sp>
          <p:nvSpPr>
            <p:cNvPr id="15" name="Freeform 15"/>
            <p:cNvSpPr/>
            <p:nvPr/>
          </p:nvSpPr>
          <p:spPr>
            <a:xfrm>
              <a:off x="0" y="0"/>
              <a:ext cx="571981" cy="370192"/>
            </a:xfrm>
            <a:custGeom>
              <a:avLst/>
              <a:gdLst/>
              <a:ahLst/>
              <a:cxnLst/>
              <a:rect l="l" t="t" r="r" b="b"/>
              <a:pathLst>
                <a:path w="571981" h="370192">
                  <a:moveTo>
                    <a:pt x="0" y="0"/>
                  </a:moveTo>
                  <a:lnTo>
                    <a:pt x="571981" y="0"/>
                  </a:lnTo>
                  <a:lnTo>
                    <a:pt x="571981" y="370192"/>
                  </a:lnTo>
                  <a:lnTo>
                    <a:pt x="0" y="370192"/>
                  </a:lnTo>
                  <a:close/>
                </a:path>
              </a:pathLst>
            </a:custGeom>
            <a:solidFill>
              <a:srgbClr val="2B2C30"/>
            </a:solidFill>
          </p:spPr>
        </p:sp>
        <p:sp>
          <p:nvSpPr>
            <p:cNvPr id="16" name="TextBox 16"/>
            <p:cNvSpPr txBox="1"/>
            <p:nvPr/>
          </p:nvSpPr>
          <p:spPr>
            <a:xfrm>
              <a:off x="0" y="-85725"/>
              <a:ext cx="571981"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Receiver</a:t>
              </a:r>
            </a:p>
          </p:txBody>
        </p:sp>
      </p:grpSp>
      <p:sp>
        <p:nvSpPr>
          <p:cNvPr id="17" name="Freeform 17"/>
          <p:cNvSpPr/>
          <p:nvPr/>
        </p:nvSpPr>
        <p:spPr>
          <a:xfrm>
            <a:off x="12182876" y="1870000"/>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3948782" y="1443075"/>
            <a:ext cx="2894311" cy="1405573"/>
            <a:chOff x="0" y="0"/>
            <a:chExt cx="762288" cy="370192"/>
          </a:xfrm>
        </p:grpSpPr>
        <p:sp>
          <p:nvSpPr>
            <p:cNvPr id="19" name="Freeform 19"/>
            <p:cNvSpPr/>
            <p:nvPr/>
          </p:nvSpPr>
          <p:spPr>
            <a:xfrm>
              <a:off x="0" y="0"/>
              <a:ext cx="762288" cy="370192"/>
            </a:xfrm>
            <a:custGeom>
              <a:avLst/>
              <a:gdLst/>
              <a:ahLst/>
              <a:cxnLst/>
              <a:rect l="l" t="t" r="r" b="b"/>
              <a:pathLst>
                <a:path w="762288" h="370192">
                  <a:moveTo>
                    <a:pt x="0" y="0"/>
                  </a:moveTo>
                  <a:lnTo>
                    <a:pt x="762288" y="0"/>
                  </a:lnTo>
                  <a:lnTo>
                    <a:pt x="762288" y="370192"/>
                  </a:lnTo>
                  <a:lnTo>
                    <a:pt x="0" y="370192"/>
                  </a:lnTo>
                  <a:close/>
                </a:path>
              </a:pathLst>
            </a:custGeom>
            <a:solidFill>
              <a:srgbClr val="000000"/>
            </a:solidFill>
          </p:spPr>
        </p:sp>
        <p:sp>
          <p:nvSpPr>
            <p:cNvPr id="20" name="TextBox 20"/>
            <p:cNvSpPr txBox="1"/>
            <p:nvPr/>
          </p:nvSpPr>
          <p:spPr>
            <a:xfrm>
              <a:off x="0" y="-85725"/>
              <a:ext cx="762288" cy="455917"/>
            </a:xfrm>
            <a:prstGeom prst="rect">
              <a:avLst/>
            </a:prstGeom>
          </p:spPr>
          <p:txBody>
            <a:bodyPr lIns="50800" tIns="50800" rIns="50800" bIns="50800" rtlCol="0" anchor="ctr"/>
            <a:lstStyle/>
            <a:p>
              <a:pPr algn="ctr">
                <a:lnSpc>
                  <a:spcPts val="4900"/>
                </a:lnSpc>
              </a:pPr>
              <a:r>
                <a:rPr lang="en-US" sz="3500">
                  <a:solidFill>
                    <a:srgbClr val="FFFFFF"/>
                  </a:solidFill>
                  <a:latin typeface="Public Sans"/>
                </a:rPr>
                <a:t>BPSK Demodulator</a:t>
              </a:r>
            </a:p>
          </p:txBody>
        </p:sp>
      </p:grpSp>
      <p:sp>
        <p:nvSpPr>
          <p:cNvPr id="21" name="Freeform 21"/>
          <p:cNvSpPr/>
          <p:nvPr/>
        </p:nvSpPr>
        <p:spPr>
          <a:xfrm>
            <a:off x="16522094" y="1870000"/>
            <a:ext cx="1765906" cy="501703"/>
          </a:xfrm>
          <a:custGeom>
            <a:avLst/>
            <a:gdLst/>
            <a:ahLst/>
            <a:cxnLst/>
            <a:rect l="l" t="t" r="r" b="b"/>
            <a:pathLst>
              <a:path w="1765906" h="501703">
                <a:moveTo>
                  <a:pt x="0" y="0"/>
                </a:moveTo>
                <a:lnTo>
                  <a:pt x="1765906" y="0"/>
                </a:lnTo>
                <a:lnTo>
                  <a:pt x="1765906" y="501703"/>
                </a:lnTo>
                <a:lnTo>
                  <a:pt x="0" y="501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4763046" y="1408124"/>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s</a:t>
            </a:r>
          </a:p>
        </p:txBody>
      </p:sp>
      <p:sp>
        <p:nvSpPr>
          <p:cNvPr id="23" name="TextBox 23"/>
          <p:cNvSpPr txBox="1"/>
          <p:nvPr/>
        </p:nvSpPr>
        <p:spPr>
          <a:xfrm>
            <a:off x="8519771" y="1333424"/>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r(t)</a:t>
            </a:r>
          </a:p>
        </p:txBody>
      </p:sp>
      <p:sp>
        <p:nvSpPr>
          <p:cNvPr id="24" name="TextBox 24"/>
          <p:cNvSpPr txBox="1"/>
          <p:nvPr/>
        </p:nvSpPr>
        <p:spPr>
          <a:xfrm>
            <a:off x="12691112" y="1357350"/>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r</a:t>
            </a:r>
          </a:p>
        </p:txBody>
      </p:sp>
      <p:sp>
        <p:nvSpPr>
          <p:cNvPr id="25" name="TextBox 25"/>
          <p:cNvSpPr txBox="1"/>
          <p:nvPr/>
        </p:nvSpPr>
        <p:spPr>
          <a:xfrm>
            <a:off x="17120083" y="1332340"/>
            <a:ext cx="854974"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a’</a:t>
            </a:r>
          </a:p>
        </p:txBody>
      </p:sp>
      <p:sp>
        <p:nvSpPr>
          <p:cNvPr id="26" name="Freeform 26"/>
          <p:cNvSpPr/>
          <p:nvPr/>
        </p:nvSpPr>
        <p:spPr>
          <a:xfrm rot="-5400000">
            <a:off x="6520264" y="3281160"/>
            <a:ext cx="1278185" cy="363139"/>
          </a:xfrm>
          <a:custGeom>
            <a:avLst/>
            <a:gdLst/>
            <a:ahLst/>
            <a:cxnLst/>
            <a:rect l="l" t="t" r="r" b="b"/>
            <a:pathLst>
              <a:path w="1278185" h="363139">
                <a:moveTo>
                  <a:pt x="0" y="0"/>
                </a:moveTo>
                <a:lnTo>
                  <a:pt x="1278185" y="0"/>
                </a:lnTo>
                <a:lnTo>
                  <a:pt x="1278185" y="363139"/>
                </a:lnTo>
                <a:lnTo>
                  <a:pt x="0" y="363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7390254" y="3075380"/>
            <a:ext cx="1129517" cy="688975"/>
          </a:xfrm>
          <a:prstGeom prst="rect">
            <a:avLst/>
          </a:prstGeom>
        </p:spPr>
        <p:txBody>
          <a:bodyPr lIns="0" tIns="0" rIns="0" bIns="0" rtlCol="0" anchor="t">
            <a:spAutoFit/>
          </a:bodyPr>
          <a:lstStyle/>
          <a:p>
            <a:pPr>
              <a:lnSpc>
                <a:spcPts val="5599"/>
              </a:lnSpc>
            </a:pPr>
            <a:r>
              <a:rPr lang="en-US" sz="3999">
                <a:solidFill>
                  <a:srgbClr val="2B2C30"/>
                </a:solidFill>
                <a:latin typeface="Public Sans Bold"/>
              </a:rPr>
              <a:t>n(t)</a:t>
            </a:r>
          </a:p>
        </p:txBody>
      </p:sp>
      <p:sp>
        <p:nvSpPr>
          <p:cNvPr id="28" name="TextBox 28"/>
          <p:cNvSpPr txBox="1"/>
          <p:nvPr/>
        </p:nvSpPr>
        <p:spPr>
          <a:xfrm>
            <a:off x="1553105" y="5292447"/>
            <a:ext cx="16421952" cy="1235075"/>
          </a:xfrm>
          <a:prstGeom prst="rect">
            <a:avLst/>
          </a:prstGeom>
        </p:spPr>
        <p:txBody>
          <a:bodyPr lIns="0" tIns="0" rIns="0" bIns="0" rtlCol="0" anchor="t">
            <a:spAutoFit/>
          </a:bodyPr>
          <a:lstStyle/>
          <a:p>
            <a:pPr>
              <a:lnSpc>
                <a:spcPts val="4900"/>
              </a:lnSpc>
            </a:pPr>
            <a:r>
              <a:rPr lang="en-US" sz="3500">
                <a:solidFill>
                  <a:srgbClr val="2B2C30"/>
                </a:solidFill>
                <a:latin typeface="Public Sans"/>
              </a:rPr>
              <a:t>i.e., s =   1 , if a = 0</a:t>
            </a:r>
          </a:p>
          <a:p>
            <a:pPr>
              <a:lnSpc>
                <a:spcPts val="4900"/>
              </a:lnSpc>
            </a:pPr>
            <a:r>
              <a:rPr lang="en-US" sz="3500">
                <a:solidFill>
                  <a:srgbClr val="2B2C30"/>
                </a:solidFill>
                <a:latin typeface="Public Sans"/>
              </a:rPr>
              <a:t>           = -1 , if a = 1</a:t>
            </a:r>
          </a:p>
        </p:txBody>
      </p:sp>
      <p:sp>
        <p:nvSpPr>
          <p:cNvPr id="29" name="AutoShape 29"/>
          <p:cNvSpPr/>
          <p:nvPr/>
        </p:nvSpPr>
        <p:spPr>
          <a:xfrm>
            <a:off x="5907405" y="4101822"/>
            <a:ext cx="6492240" cy="0"/>
          </a:xfrm>
          <a:prstGeom prst="line">
            <a:avLst/>
          </a:prstGeom>
          <a:ln w="38100" cap="flat">
            <a:solidFill>
              <a:srgbClr val="2B2C30"/>
            </a:solidFill>
            <a:prstDash val="solid"/>
            <a:headEnd type="none" w="sm" len="sm"/>
            <a:tailEnd type="none" w="sm" len="sm"/>
          </a:ln>
        </p:spPr>
      </p:sp>
      <p:sp>
        <p:nvSpPr>
          <p:cNvPr id="30" name="TextBox 30"/>
          <p:cNvSpPr txBox="1"/>
          <p:nvPr/>
        </p:nvSpPr>
        <p:spPr>
          <a:xfrm>
            <a:off x="1553105" y="8918297"/>
            <a:ext cx="16421952" cy="1235075"/>
          </a:xfrm>
          <a:prstGeom prst="rect">
            <a:avLst/>
          </a:prstGeom>
        </p:spPr>
        <p:txBody>
          <a:bodyPr lIns="0" tIns="0" rIns="0" bIns="0" rtlCol="0" anchor="t">
            <a:spAutoFit/>
          </a:bodyPr>
          <a:lstStyle/>
          <a:p>
            <a:pPr>
              <a:lnSpc>
                <a:spcPts val="4900"/>
              </a:lnSpc>
            </a:pPr>
            <a:r>
              <a:rPr lang="en-US" sz="3500">
                <a:solidFill>
                  <a:srgbClr val="2B2C30"/>
                </a:solidFill>
                <a:latin typeface="Public Sans"/>
              </a:rPr>
              <a:t>i.e., a’ =   1 , if r &lt; 0</a:t>
            </a:r>
          </a:p>
          <a:p>
            <a:pPr>
              <a:lnSpc>
                <a:spcPts val="4900"/>
              </a:lnSpc>
            </a:pPr>
            <a:r>
              <a:rPr lang="en-US" sz="3500">
                <a:solidFill>
                  <a:srgbClr val="2B2C30"/>
                </a:solidFill>
                <a:latin typeface="Public Sans"/>
              </a:rPr>
              <a:t>            =   0 , if r &gt;= 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404474" y="1101466"/>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404474" y="1302151"/>
            <a:ext cx="17356814" cy="804545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P[r | a=0] = (1/2πσ  )      exp {(-1/2) ((r-1)/σ)  }</a:t>
            </a:r>
          </a:p>
          <a:p>
            <a:pPr marL="755651" lvl="1" indent="-377825">
              <a:lnSpc>
                <a:spcPts val="4900"/>
              </a:lnSpc>
              <a:buFont typeface="Arial"/>
              <a:buChar char="•"/>
            </a:pPr>
            <a:r>
              <a:rPr lang="en-US" sz="3500">
                <a:solidFill>
                  <a:srgbClr val="2B2C30"/>
                </a:solidFill>
                <a:latin typeface="Public Sans"/>
              </a:rPr>
              <a:t>Similarly, P[r | a=1] = (1/2πσ  )     exp {(-1/2) ((r+1)/σ)  }</a:t>
            </a:r>
          </a:p>
          <a:p>
            <a:pPr marL="755651" lvl="1" indent="-377825">
              <a:lnSpc>
                <a:spcPts val="4900"/>
              </a:lnSpc>
              <a:buFont typeface="Arial"/>
              <a:buChar char="•"/>
            </a:pPr>
            <a:r>
              <a:rPr lang="en-US" sz="3500">
                <a:solidFill>
                  <a:srgbClr val="2B2C30"/>
                </a:solidFill>
                <a:latin typeface="Public Sans"/>
              </a:rPr>
              <a:t>Let’s assume that the priors are equally likely.</a:t>
            </a:r>
          </a:p>
          <a:p>
            <a:pPr marL="755651" lvl="1" indent="-377825">
              <a:lnSpc>
                <a:spcPts val="4900"/>
              </a:lnSpc>
              <a:buFont typeface="Arial"/>
              <a:buChar char="•"/>
            </a:pPr>
            <a:r>
              <a:rPr lang="en-US" sz="3500">
                <a:solidFill>
                  <a:srgbClr val="2B2C30"/>
                </a:solidFill>
                <a:latin typeface="Public Sans"/>
              </a:rPr>
              <a:t>Maximum Likelihood Ratio: λ = P[ a=0 | r ] / P[ a=1 | r ]</a:t>
            </a:r>
          </a:p>
          <a:p>
            <a:pPr>
              <a:lnSpc>
                <a:spcPts val="4900"/>
              </a:lnSpc>
            </a:pPr>
            <a:r>
              <a:rPr lang="en-US" sz="3500">
                <a:solidFill>
                  <a:srgbClr val="2B2C30"/>
                </a:solidFill>
                <a:latin typeface="Public Sans"/>
              </a:rPr>
              <a:t>                                                                  = P[ r | a=0 ] / P[ r | a=1 ]</a:t>
            </a:r>
          </a:p>
          <a:p>
            <a:pPr>
              <a:lnSpc>
                <a:spcPts val="4900"/>
              </a:lnSpc>
            </a:pPr>
            <a:r>
              <a:rPr lang="en-US" sz="3500">
                <a:solidFill>
                  <a:srgbClr val="2B2C30"/>
                </a:solidFill>
                <a:latin typeface="Public Sans"/>
              </a:rPr>
              <a:t>                                                                  = exp (( 2r/σ  ))</a:t>
            </a:r>
          </a:p>
          <a:p>
            <a:pPr marL="755651" lvl="1" indent="-377825">
              <a:lnSpc>
                <a:spcPts val="4900"/>
              </a:lnSpc>
              <a:buFont typeface="Arial"/>
              <a:buChar char="•"/>
            </a:pPr>
            <a:r>
              <a:rPr lang="en-US" sz="3500">
                <a:solidFill>
                  <a:srgbClr val="2B2C30"/>
                </a:solidFill>
                <a:latin typeface="Public Sans"/>
              </a:rPr>
              <a:t>Log Likelihood Ratio (LLR): L = log (λ) = ( 2r/σ  )</a:t>
            </a:r>
          </a:p>
          <a:p>
            <a:pPr>
              <a:lnSpc>
                <a:spcPts val="4900"/>
              </a:lnSpc>
            </a:pPr>
            <a:endParaRPr lang="en-US" sz="3500">
              <a:solidFill>
                <a:srgbClr val="2B2C30"/>
              </a:solidFill>
              <a:latin typeface="Public Sans"/>
            </a:endParaRPr>
          </a:p>
          <a:p>
            <a:pPr>
              <a:lnSpc>
                <a:spcPts val="4900"/>
              </a:lnSpc>
            </a:pPr>
            <a:endParaRPr lang="en-US" sz="3500">
              <a:solidFill>
                <a:srgbClr val="2B2C30"/>
              </a:solidFill>
              <a:latin typeface="Public Sans"/>
            </a:endParaRPr>
          </a:p>
          <a:p>
            <a:pPr>
              <a:lnSpc>
                <a:spcPts val="4900"/>
              </a:lnSpc>
            </a:pPr>
            <a:endParaRPr lang="en-US" sz="3500">
              <a:solidFill>
                <a:srgbClr val="2B2C30"/>
              </a:solidFill>
              <a:latin typeface="Public Sans"/>
            </a:endParaRPr>
          </a:p>
          <a:p>
            <a:pPr marL="755651" lvl="1" indent="-377825">
              <a:lnSpc>
                <a:spcPts val="4900"/>
              </a:lnSpc>
              <a:buFont typeface="Arial"/>
              <a:buChar char="•"/>
            </a:pPr>
            <a:r>
              <a:rPr lang="en-US" sz="3500">
                <a:solidFill>
                  <a:srgbClr val="2B2C30"/>
                </a:solidFill>
                <a:latin typeface="Public Sans"/>
              </a:rPr>
              <a:t>For BPSK, bit error of the received bit can be said as the probability that r falls on the wrong side of the decision boundary.</a:t>
            </a:r>
          </a:p>
          <a:p>
            <a:pPr marL="755651" lvl="1" indent="-377825">
              <a:lnSpc>
                <a:spcPts val="4900"/>
              </a:lnSpc>
              <a:buFont typeface="Arial"/>
              <a:buChar char="•"/>
            </a:pPr>
            <a:r>
              <a:rPr lang="en-US" sz="3500">
                <a:solidFill>
                  <a:srgbClr val="2B2C30"/>
                </a:solidFill>
                <a:latin typeface="Public Sans"/>
              </a:rPr>
              <a:t>BER = P[ a=1, e=1 ] + P[ a=0, e=1 ]</a:t>
            </a:r>
          </a:p>
        </p:txBody>
      </p:sp>
      <p:sp>
        <p:nvSpPr>
          <p:cNvPr id="4" name="TextBox 4"/>
          <p:cNvSpPr txBox="1"/>
          <p:nvPr/>
        </p:nvSpPr>
        <p:spPr>
          <a:xfrm>
            <a:off x="1339336" y="5597962"/>
            <a:ext cx="16421952" cy="1854200"/>
          </a:xfrm>
          <a:prstGeom prst="rect">
            <a:avLst/>
          </a:prstGeom>
        </p:spPr>
        <p:txBody>
          <a:bodyPr lIns="0" tIns="0" rIns="0" bIns="0" rtlCol="0" anchor="t">
            <a:spAutoFit/>
          </a:bodyPr>
          <a:lstStyle/>
          <a:p>
            <a:pPr>
              <a:lnSpc>
                <a:spcPts val="4900"/>
              </a:lnSpc>
            </a:pPr>
            <a:r>
              <a:rPr lang="en-US" sz="3500">
                <a:solidFill>
                  <a:srgbClr val="2B2C30"/>
                </a:solidFill>
                <a:latin typeface="Public Sans"/>
              </a:rPr>
              <a:t>if    L &gt; 0 ⇒ r &gt;= 0</a:t>
            </a:r>
          </a:p>
          <a:p>
            <a:pPr>
              <a:lnSpc>
                <a:spcPts val="4900"/>
              </a:lnSpc>
            </a:pPr>
            <a:r>
              <a:rPr lang="en-US" sz="3500">
                <a:solidFill>
                  <a:srgbClr val="2B2C30"/>
                </a:solidFill>
                <a:latin typeface="Public Sans"/>
              </a:rPr>
              <a:t>       L &lt; 0 ⇒ r &lt; 0</a:t>
            </a:r>
          </a:p>
          <a:p>
            <a:pPr>
              <a:lnSpc>
                <a:spcPts val="4900"/>
              </a:lnSpc>
            </a:pPr>
            <a:r>
              <a:rPr lang="en-US" sz="3500">
                <a:solidFill>
                  <a:srgbClr val="2B2C30"/>
                </a:solidFill>
                <a:latin typeface="Public Sans"/>
              </a:rPr>
              <a:t>i.e., r = 0 is the desicion boundary</a:t>
            </a:r>
          </a:p>
        </p:txBody>
      </p:sp>
      <p:sp>
        <p:nvSpPr>
          <p:cNvPr id="5" name="TextBox 5"/>
          <p:cNvSpPr txBox="1"/>
          <p:nvPr/>
        </p:nvSpPr>
        <p:spPr>
          <a:xfrm>
            <a:off x="4698756" y="1330726"/>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6" name="TextBox 6"/>
          <p:cNvSpPr txBox="1"/>
          <p:nvPr/>
        </p:nvSpPr>
        <p:spPr>
          <a:xfrm>
            <a:off x="5126294" y="1179896"/>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1/2</a:t>
            </a:r>
          </a:p>
        </p:txBody>
      </p:sp>
      <p:sp>
        <p:nvSpPr>
          <p:cNvPr id="7" name="TextBox 7"/>
          <p:cNvSpPr txBox="1"/>
          <p:nvPr/>
        </p:nvSpPr>
        <p:spPr>
          <a:xfrm>
            <a:off x="9336543" y="1179896"/>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2</a:t>
            </a:r>
          </a:p>
        </p:txBody>
      </p:sp>
      <p:sp>
        <p:nvSpPr>
          <p:cNvPr id="8" name="TextBox 8"/>
          <p:cNvSpPr txBox="1"/>
          <p:nvPr/>
        </p:nvSpPr>
        <p:spPr>
          <a:xfrm>
            <a:off x="6625206" y="1866705"/>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9" name="TextBox 9"/>
          <p:cNvSpPr txBox="1"/>
          <p:nvPr/>
        </p:nvSpPr>
        <p:spPr>
          <a:xfrm>
            <a:off x="7052744" y="1866705"/>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1/2</a:t>
            </a:r>
          </a:p>
        </p:txBody>
      </p:sp>
      <p:sp>
        <p:nvSpPr>
          <p:cNvPr id="10" name="TextBox 10"/>
          <p:cNvSpPr txBox="1"/>
          <p:nvPr/>
        </p:nvSpPr>
        <p:spPr>
          <a:xfrm>
            <a:off x="11180200" y="1866705"/>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11" name="TextBox 11"/>
          <p:cNvSpPr txBox="1"/>
          <p:nvPr/>
        </p:nvSpPr>
        <p:spPr>
          <a:xfrm>
            <a:off x="9550312" y="437694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12" name="TextBox 12"/>
          <p:cNvSpPr txBox="1"/>
          <p:nvPr/>
        </p:nvSpPr>
        <p:spPr>
          <a:xfrm>
            <a:off x="8092241" y="5440348"/>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e</a:t>
            </a:r>
          </a:p>
        </p:txBody>
      </p:sp>
      <p:sp>
        <p:nvSpPr>
          <p:cNvPr id="13" name="TextBox 13"/>
          <p:cNvSpPr txBox="1"/>
          <p:nvPr/>
        </p:nvSpPr>
        <p:spPr>
          <a:xfrm>
            <a:off x="10191619" y="5001026"/>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14" name="Freeform 14"/>
          <p:cNvSpPr/>
          <p:nvPr/>
        </p:nvSpPr>
        <p:spPr>
          <a:xfrm>
            <a:off x="12018102" y="1237046"/>
            <a:ext cx="6133035" cy="4446642"/>
          </a:xfrm>
          <a:custGeom>
            <a:avLst/>
            <a:gdLst/>
            <a:ahLst/>
            <a:cxnLst/>
            <a:rect l="l" t="t" r="r" b="b"/>
            <a:pathLst>
              <a:path w="6133035" h="4446642">
                <a:moveTo>
                  <a:pt x="0" y="0"/>
                </a:moveTo>
                <a:lnTo>
                  <a:pt x="6133034" y="0"/>
                </a:lnTo>
                <a:lnTo>
                  <a:pt x="6133034" y="4446641"/>
                </a:lnTo>
                <a:lnTo>
                  <a:pt x="0" y="4446641"/>
                </a:lnTo>
                <a:lnTo>
                  <a:pt x="0" y="0"/>
                </a:lnTo>
                <a:close/>
              </a:path>
            </a:pathLst>
          </a:custGeom>
          <a:blipFill>
            <a:blip r:embed="rId2"/>
            <a:stretch>
              <a:fillRect l="-595" r="-595"/>
            </a:stretch>
          </a:blipFill>
        </p:spPr>
      </p:sp>
      <p:sp>
        <p:nvSpPr>
          <p:cNvPr id="15" name="TextBox 15"/>
          <p:cNvSpPr txBox="1"/>
          <p:nvPr/>
        </p:nvSpPr>
        <p:spPr>
          <a:xfrm>
            <a:off x="13770704" y="5742009"/>
            <a:ext cx="2864363" cy="428414"/>
          </a:xfrm>
          <a:prstGeom prst="rect">
            <a:avLst/>
          </a:prstGeom>
        </p:spPr>
        <p:txBody>
          <a:bodyPr lIns="0" tIns="0" rIns="0" bIns="0" rtlCol="0" anchor="t">
            <a:spAutoFit/>
          </a:bodyPr>
          <a:lstStyle/>
          <a:p>
            <a:pPr algn="ctr">
              <a:lnSpc>
                <a:spcPts val="3420"/>
              </a:lnSpc>
              <a:spcBef>
                <a:spcPct val="0"/>
              </a:spcBef>
            </a:pPr>
            <a:r>
              <a:rPr lang="en-US" sz="2443" u="sng">
                <a:solidFill>
                  <a:srgbClr val="2B2C30"/>
                </a:solidFill>
                <a:latin typeface="Public Sans"/>
              </a:rPr>
              <a:t>image is taken from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404474" y="1101466"/>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375904" y="1302151"/>
            <a:ext cx="16440997" cy="86645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BER = P[ a=1 ] P[ e=1 | a=1 ] + P[ a=0 ] P[ e=1 | a=0 ]</a:t>
            </a:r>
          </a:p>
          <a:p>
            <a:pPr>
              <a:lnSpc>
                <a:spcPts val="4900"/>
              </a:lnSpc>
            </a:pPr>
            <a:r>
              <a:rPr lang="en-US" sz="3500">
                <a:solidFill>
                  <a:srgbClr val="2B2C30"/>
                </a:solidFill>
                <a:latin typeface="Public Sans"/>
              </a:rPr>
              <a:t>                 = 0.5 (P[ e=1 | a=1 ] + P[ e=1 | a=0 ])</a:t>
            </a:r>
          </a:p>
          <a:p>
            <a:pPr>
              <a:lnSpc>
                <a:spcPts val="4900"/>
              </a:lnSpc>
            </a:pPr>
            <a:r>
              <a:rPr lang="en-US" sz="3500">
                <a:solidFill>
                  <a:srgbClr val="2B2C30"/>
                </a:solidFill>
                <a:latin typeface="Public Sans"/>
              </a:rPr>
              <a:t>                 = 0.5 (P[ r&gt;0 | a=1 ] + P[ r&lt;0 | a=0 ])</a:t>
            </a:r>
          </a:p>
          <a:p>
            <a:pPr marL="755651" lvl="1" indent="-377825">
              <a:lnSpc>
                <a:spcPts val="4900"/>
              </a:lnSpc>
              <a:buFont typeface="Arial"/>
              <a:buChar char="•"/>
            </a:pPr>
            <a:r>
              <a:rPr lang="en-US" sz="3500">
                <a:solidFill>
                  <a:srgbClr val="2B2C30"/>
                </a:solidFill>
                <a:latin typeface="Public Sans"/>
              </a:rPr>
              <a:t>Also, 0.5 (P[ r&gt;0 | a=1 ] = P[ r&lt;0 | a=0 ])</a:t>
            </a:r>
          </a:p>
          <a:p>
            <a:pPr>
              <a:lnSpc>
                <a:spcPts val="4900"/>
              </a:lnSpc>
            </a:pPr>
            <a:endParaRPr lang="en-US" sz="3500">
              <a:solidFill>
                <a:srgbClr val="2B2C30"/>
              </a:solidFill>
              <a:latin typeface="Public Sans"/>
            </a:endParaRPr>
          </a:p>
          <a:p>
            <a:pPr>
              <a:lnSpc>
                <a:spcPts val="4900"/>
              </a:lnSpc>
            </a:pPr>
            <a:endParaRPr lang="en-US" sz="3500">
              <a:solidFill>
                <a:srgbClr val="2B2C30"/>
              </a:solidFill>
              <a:latin typeface="Public Sans"/>
            </a:endParaRPr>
          </a:p>
          <a:p>
            <a:pPr>
              <a:lnSpc>
                <a:spcPts val="4900"/>
              </a:lnSpc>
            </a:pPr>
            <a:endParaRPr lang="en-US" sz="3500">
              <a:solidFill>
                <a:srgbClr val="2B2C30"/>
              </a:solidFill>
              <a:latin typeface="Public Sans"/>
            </a:endParaRPr>
          </a:p>
          <a:p>
            <a:pPr>
              <a:lnSpc>
                <a:spcPts val="4900"/>
              </a:lnSpc>
            </a:pPr>
            <a:endParaRPr lang="en-US" sz="3500">
              <a:solidFill>
                <a:srgbClr val="2B2C30"/>
              </a:solidFill>
              <a:latin typeface="Public Sans"/>
            </a:endParaRPr>
          </a:p>
          <a:p>
            <a:pPr marL="755651" lvl="1" indent="-377825">
              <a:lnSpc>
                <a:spcPts val="4900"/>
              </a:lnSpc>
              <a:buFont typeface="Arial"/>
              <a:buChar char="•"/>
            </a:pPr>
            <a:r>
              <a:rPr lang="en-US" sz="3500">
                <a:solidFill>
                  <a:srgbClr val="2B2C30"/>
                </a:solidFill>
                <a:latin typeface="Public Sans"/>
              </a:rPr>
              <a:t>BER = Q(1/σ)  ;  Q(x0) function gives the area of the graph of probability density function of the random variable taking values from x0 to ∞.</a:t>
            </a:r>
          </a:p>
          <a:p>
            <a:pPr marL="755651" lvl="1" indent="-377825">
              <a:lnSpc>
                <a:spcPts val="4900"/>
              </a:lnSpc>
              <a:buFont typeface="Arial"/>
              <a:buChar char="•"/>
            </a:pPr>
            <a:r>
              <a:rPr lang="en-US" sz="3500">
                <a:solidFill>
                  <a:srgbClr val="2B2C30"/>
                </a:solidFill>
                <a:latin typeface="Public Sans"/>
              </a:rPr>
              <a:t>It states the probability that the value of the random variable will be greater than x0.</a:t>
            </a:r>
          </a:p>
          <a:p>
            <a:pPr marL="755651" lvl="1" indent="-377825">
              <a:lnSpc>
                <a:spcPts val="4900"/>
              </a:lnSpc>
              <a:buFont typeface="Arial"/>
              <a:buChar char="•"/>
            </a:pPr>
            <a:r>
              <a:rPr lang="en-US" sz="3500">
                <a:solidFill>
                  <a:srgbClr val="2B2C30"/>
                </a:solidFill>
                <a:latin typeface="Public Sans"/>
              </a:rPr>
              <a:t>Two in-built MATLAB functions to compute Q(x0) value.</a:t>
            </a:r>
          </a:p>
          <a:p>
            <a:pPr marL="755651" lvl="1" indent="-377825">
              <a:lnSpc>
                <a:spcPts val="4900"/>
              </a:lnSpc>
              <a:buFont typeface="Arial"/>
              <a:buChar char="•"/>
            </a:pPr>
            <a:r>
              <a:rPr lang="en-US" sz="3500">
                <a:solidFill>
                  <a:srgbClr val="2B2C30"/>
                </a:solidFill>
                <a:latin typeface="Public Sans"/>
              </a:rPr>
              <a:t>erfc(x0) = (2/√π) ∫ exp { -x   } dx,  Q(x0) = 0.5 (erfc(x0/√2))</a:t>
            </a:r>
          </a:p>
        </p:txBody>
      </p:sp>
      <p:sp>
        <p:nvSpPr>
          <p:cNvPr id="4" name="TextBox 4"/>
          <p:cNvSpPr txBox="1"/>
          <p:nvPr/>
        </p:nvSpPr>
        <p:spPr>
          <a:xfrm>
            <a:off x="404474" y="3944959"/>
            <a:ext cx="16421952" cy="185420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2B2C30"/>
                </a:solidFill>
                <a:latin typeface="Public Sans"/>
              </a:rPr>
              <a:t>BER = P[ r&gt;0 | a=1 ] = ∫  (1/2πσ  )   exp {(-1/2) ((r+1)/σ)  } dr</a:t>
            </a:r>
          </a:p>
          <a:p>
            <a:pPr>
              <a:lnSpc>
                <a:spcPts val="4900"/>
              </a:lnSpc>
            </a:pPr>
            <a:endParaRPr lang="en-US" sz="3500">
              <a:solidFill>
                <a:srgbClr val="2B2C30"/>
              </a:solidFill>
              <a:latin typeface="Public Sans"/>
            </a:endParaRPr>
          </a:p>
          <a:p>
            <a:pPr>
              <a:lnSpc>
                <a:spcPts val="4900"/>
              </a:lnSpc>
            </a:pPr>
            <a:r>
              <a:rPr lang="en-US" sz="3500">
                <a:solidFill>
                  <a:srgbClr val="2B2C30"/>
                </a:solidFill>
                <a:latin typeface="Public Sans"/>
              </a:rPr>
              <a:t>                                             = Q(1/σ)  ;  where Q(x0) = ∫ (1/2π)     exp { -x  /2 } dx</a:t>
            </a:r>
          </a:p>
        </p:txBody>
      </p:sp>
      <p:sp>
        <p:nvSpPr>
          <p:cNvPr id="5" name="TextBox 5"/>
          <p:cNvSpPr txBox="1"/>
          <p:nvPr/>
        </p:nvSpPr>
        <p:spPr>
          <a:xfrm>
            <a:off x="5283002" y="450375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0</a:t>
            </a:r>
          </a:p>
        </p:txBody>
      </p:sp>
      <p:sp>
        <p:nvSpPr>
          <p:cNvPr id="6" name="TextBox 6"/>
          <p:cNvSpPr txBox="1"/>
          <p:nvPr/>
        </p:nvSpPr>
        <p:spPr>
          <a:xfrm>
            <a:off x="9997836" y="493551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a:t>
            </a:r>
          </a:p>
        </p:txBody>
      </p:sp>
      <p:sp>
        <p:nvSpPr>
          <p:cNvPr id="7" name="TextBox 7"/>
          <p:cNvSpPr txBox="1"/>
          <p:nvPr/>
        </p:nvSpPr>
        <p:spPr>
          <a:xfrm>
            <a:off x="5496771" y="3671915"/>
            <a:ext cx="427538" cy="358769"/>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a:t>
            </a:r>
          </a:p>
        </p:txBody>
      </p:sp>
      <p:sp>
        <p:nvSpPr>
          <p:cNvPr id="8" name="TextBox 8"/>
          <p:cNvSpPr txBox="1"/>
          <p:nvPr/>
        </p:nvSpPr>
        <p:spPr>
          <a:xfrm>
            <a:off x="7065611" y="3936985"/>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9" name="TextBox 9"/>
          <p:cNvSpPr txBox="1"/>
          <p:nvPr/>
        </p:nvSpPr>
        <p:spPr>
          <a:xfrm>
            <a:off x="7279380" y="3786155"/>
            <a:ext cx="571380"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1/2</a:t>
            </a:r>
          </a:p>
        </p:txBody>
      </p:sp>
      <p:sp>
        <p:nvSpPr>
          <p:cNvPr id="10" name="TextBox 10"/>
          <p:cNvSpPr txBox="1"/>
          <p:nvPr/>
        </p:nvSpPr>
        <p:spPr>
          <a:xfrm>
            <a:off x="11365452" y="3973534"/>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11" name="TextBox 11"/>
          <p:cNvSpPr txBox="1"/>
          <p:nvPr/>
        </p:nvSpPr>
        <p:spPr>
          <a:xfrm>
            <a:off x="9997836" y="5742009"/>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x0</a:t>
            </a:r>
          </a:p>
        </p:txBody>
      </p:sp>
      <p:sp>
        <p:nvSpPr>
          <p:cNvPr id="12" name="TextBox 12"/>
          <p:cNvSpPr txBox="1"/>
          <p:nvPr/>
        </p:nvSpPr>
        <p:spPr>
          <a:xfrm>
            <a:off x="11365452" y="5086350"/>
            <a:ext cx="571380"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1/2</a:t>
            </a:r>
          </a:p>
        </p:txBody>
      </p:sp>
      <p:sp>
        <p:nvSpPr>
          <p:cNvPr id="13" name="TextBox 13"/>
          <p:cNvSpPr txBox="1"/>
          <p:nvPr/>
        </p:nvSpPr>
        <p:spPr>
          <a:xfrm>
            <a:off x="13529645" y="5237181"/>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14" name="TextBox 14"/>
          <p:cNvSpPr txBox="1"/>
          <p:nvPr/>
        </p:nvSpPr>
        <p:spPr>
          <a:xfrm>
            <a:off x="6370082" y="9369206"/>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 2</a:t>
            </a:r>
          </a:p>
        </p:txBody>
      </p:sp>
      <p:sp>
        <p:nvSpPr>
          <p:cNvPr id="15" name="TextBox 15"/>
          <p:cNvSpPr txBox="1"/>
          <p:nvPr/>
        </p:nvSpPr>
        <p:spPr>
          <a:xfrm>
            <a:off x="4667952" y="9201150"/>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a:t>
            </a:r>
          </a:p>
        </p:txBody>
      </p:sp>
      <p:sp>
        <p:nvSpPr>
          <p:cNvPr id="16" name="TextBox 16"/>
          <p:cNvSpPr txBox="1"/>
          <p:nvPr/>
        </p:nvSpPr>
        <p:spPr>
          <a:xfrm>
            <a:off x="4454183" y="9909576"/>
            <a:ext cx="427538" cy="358811"/>
          </a:xfrm>
          <a:prstGeom prst="rect">
            <a:avLst/>
          </a:prstGeom>
        </p:spPr>
        <p:txBody>
          <a:bodyPr lIns="0" tIns="0" rIns="0" bIns="0" rtlCol="0" anchor="t">
            <a:spAutoFit/>
          </a:bodyPr>
          <a:lstStyle/>
          <a:p>
            <a:pPr>
              <a:lnSpc>
                <a:spcPts val="2800"/>
              </a:lnSpc>
            </a:pPr>
            <a:r>
              <a:rPr lang="en-US" sz="2000">
                <a:solidFill>
                  <a:srgbClr val="2B2C30"/>
                </a:solidFill>
                <a:latin typeface="Public Sans Bold"/>
              </a:rPr>
              <a:t>x0</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18816" y="1329103"/>
            <a:ext cx="8925184" cy="7258088"/>
          </a:xfrm>
          <a:custGeom>
            <a:avLst/>
            <a:gdLst/>
            <a:ahLst/>
            <a:cxnLst/>
            <a:rect l="l" t="t" r="r" b="b"/>
            <a:pathLst>
              <a:path w="8925184" h="7258088">
                <a:moveTo>
                  <a:pt x="0" y="0"/>
                </a:moveTo>
                <a:lnTo>
                  <a:pt x="8925184" y="0"/>
                </a:lnTo>
                <a:lnTo>
                  <a:pt x="8925184" y="7258088"/>
                </a:lnTo>
                <a:lnTo>
                  <a:pt x="0" y="7258088"/>
                </a:lnTo>
                <a:lnTo>
                  <a:pt x="0" y="0"/>
                </a:lnTo>
                <a:close/>
              </a:path>
            </a:pathLst>
          </a:custGeom>
          <a:blipFill>
            <a:blip r:embed="rId2"/>
            <a:stretch>
              <a:fillRect l="-1990" r="-6437"/>
            </a:stretch>
          </a:blipFill>
        </p:spPr>
      </p:sp>
      <p:sp>
        <p:nvSpPr>
          <p:cNvPr id="3" name="Freeform 3"/>
          <p:cNvSpPr/>
          <p:nvPr/>
        </p:nvSpPr>
        <p:spPr>
          <a:xfrm>
            <a:off x="9399781" y="1329103"/>
            <a:ext cx="8647399" cy="7258088"/>
          </a:xfrm>
          <a:custGeom>
            <a:avLst/>
            <a:gdLst/>
            <a:ahLst/>
            <a:cxnLst/>
            <a:rect l="l" t="t" r="r" b="b"/>
            <a:pathLst>
              <a:path w="8647399" h="7258088">
                <a:moveTo>
                  <a:pt x="0" y="0"/>
                </a:moveTo>
                <a:lnTo>
                  <a:pt x="8647399" y="0"/>
                </a:lnTo>
                <a:lnTo>
                  <a:pt x="8647399" y="7258088"/>
                </a:lnTo>
                <a:lnTo>
                  <a:pt x="0" y="7258088"/>
                </a:lnTo>
                <a:lnTo>
                  <a:pt x="0" y="0"/>
                </a:lnTo>
                <a:close/>
              </a:path>
            </a:pathLst>
          </a:custGeom>
          <a:blipFill>
            <a:blip r:embed="rId3"/>
            <a:stretch>
              <a:fillRect l="-3696" r="-8214"/>
            </a:stretch>
          </a:blipFill>
        </p:spPr>
      </p:sp>
      <p:sp>
        <p:nvSpPr>
          <p:cNvPr id="4" name="TextBox 4"/>
          <p:cNvSpPr txBox="1"/>
          <p:nvPr/>
        </p:nvSpPr>
        <p:spPr>
          <a:xfrm>
            <a:off x="223044" y="408040"/>
            <a:ext cx="17256343" cy="620660"/>
          </a:xfrm>
          <a:prstGeom prst="rect">
            <a:avLst/>
          </a:prstGeom>
        </p:spPr>
        <p:txBody>
          <a:bodyPr lIns="0" tIns="0" rIns="0" bIns="0" rtlCol="0" anchor="t">
            <a:spAutoFit/>
          </a:bodyPr>
          <a:lstStyle/>
          <a:p>
            <a:pPr algn="ctr">
              <a:lnSpc>
                <a:spcPts val="5054"/>
              </a:lnSpc>
              <a:spcBef>
                <a:spcPct val="0"/>
              </a:spcBef>
            </a:pPr>
            <a:r>
              <a:rPr lang="en-US" sz="3610">
                <a:solidFill>
                  <a:srgbClr val="000000"/>
                </a:solidFill>
                <a:latin typeface="Public Sans Bold"/>
              </a:rPr>
              <a:t>Comparing the simulation results of encoded and uncoded code for NR_2_6_52</a:t>
            </a:r>
          </a:p>
        </p:txBody>
      </p:sp>
      <p:sp>
        <p:nvSpPr>
          <p:cNvPr id="5" name="TextBox 5"/>
          <p:cNvSpPr txBox="1"/>
          <p:nvPr/>
        </p:nvSpPr>
        <p:spPr>
          <a:xfrm>
            <a:off x="0" y="8864603"/>
            <a:ext cx="18288000" cy="98615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Public Sans"/>
              </a:rPr>
              <a:t>A semilogarithmic plot using the semilogy function. This function is particularly useful when you have data that spans several orders of magnitude and you want to visualize it on a logarithmic scale along the y-axis.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9134475" y="1567475"/>
            <a:ext cx="8839178" cy="6629384"/>
          </a:xfrm>
          <a:custGeom>
            <a:avLst/>
            <a:gdLst/>
            <a:ahLst/>
            <a:cxnLst/>
            <a:rect l="l" t="t" r="r" b="b"/>
            <a:pathLst>
              <a:path w="8839178" h="6629384">
                <a:moveTo>
                  <a:pt x="0" y="0"/>
                </a:moveTo>
                <a:lnTo>
                  <a:pt x="8839178" y="0"/>
                </a:lnTo>
                <a:lnTo>
                  <a:pt x="8839178" y="6629383"/>
                </a:lnTo>
                <a:lnTo>
                  <a:pt x="0" y="6629383"/>
                </a:lnTo>
                <a:lnTo>
                  <a:pt x="0" y="0"/>
                </a:lnTo>
                <a:close/>
              </a:path>
            </a:pathLst>
          </a:custGeom>
          <a:blipFill>
            <a:blip r:embed="rId2"/>
            <a:stretch>
              <a:fillRect/>
            </a:stretch>
          </a:blipFill>
        </p:spPr>
      </p:sp>
      <p:sp>
        <p:nvSpPr>
          <p:cNvPr id="3" name="Freeform 3"/>
          <p:cNvSpPr/>
          <p:nvPr/>
        </p:nvSpPr>
        <p:spPr>
          <a:xfrm>
            <a:off x="450630" y="1509105"/>
            <a:ext cx="8400585" cy="6746122"/>
          </a:xfrm>
          <a:custGeom>
            <a:avLst/>
            <a:gdLst/>
            <a:ahLst/>
            <a:cxnLst/>
            <a:rect l="l" t="t" r="r" b="b"/>
            <a:pathLst>
              <a:path w="8400585" h="6746122">
                <a:moveTo>
                  <a:pt x="0" y="0"/>
                </a:moveTo>
                <a:lnTo>
                  <a:pt x="8400585" y="0"/>
                </a:lnTo>
                <a:lnTo>
                  <a:pt x="8400585" y="6746123"/>
                </a:lnTo>
                <a:lnTo>
                  <a:pt x="0" y="6746123"/>
                </a:lnTo>
                <a:lnTo>
                  <a:pt x="0" y="0"/>
                </a:lnTo>
                <a:close/>
              </a:path>
            </a:pathLst>
          </a:custGeom>
          <a:blipFill>
            <a:blip r:embed="rId3"/>
            <a:stretch>
              <a:fillRect r="-7073"/>
            </a:stretch>
          </a:blipFill>
        </p:spPr>
      </p:sp>
      <p:sp>
        <p:nvSpPr>
          <p:cNvPr id="4" name="TextBox 4"/>
          <p:cNvSpPr txBox="1"/>
          <p:nvPr/>
        </p:nvSpPr>
        <p:spPr>
          <a:xfrm>
            <a:off x="223044" y="408040"/>
            <a:ext cx="17256343" cy="620660"/>
          </a:xfrm>
          <a:prstGeom prst="rect">
            <a:avLst/>
          </a:prstGeom>
        </p:spPr>
        <p:txBody>
          <a:bodyPr lIns="0" tIns="0" rIns="0" bIns="0" rtlCol="0" anchor="t">
            <a:spAutoFit/>
          </a:bodyPr>
          <a:lstStyle/>
          <a:p>
            <a:pPr algn="ctr">
              <a:lnSpc>
                <a:spcPts val="5054"/>
              </a:lnSpc>
              <a:spcBef>
                <a:spcPct val="0"/>
              </a:spcBef>
            </a:pPr>
            <a:r>
              <a:rPr lang="en-US" sz="3610">
                <a:solidFill>
                  <a:srgbClr val="000000"/>
                </a:solidFill>
                <a:latin typeface="Public Sans Bold"/>
              </a:rPr>
              <a:t>Comparing the simulation results of encoded and uncoded code for NR_2_6_52</a:t>
            </a:r>
          </a:p>
        </p:txBody>
      </p:sp>
      <p:sp>
        <p:nvSpPr>
          <p:cNvPr id="5" name="TextBox 5"/>
          <p:cNvSpPr txBox="1"/>
          <p:nvPr/>
        </p:nvSpPr>
        <p:spPr>
          <a:xfrm>
            <a:off x="676651" y="8997318"/>
            <a:ext cx="16802735" cy="464814"/>
          </a:xfrm>
          <a:prstGeom prst="rect">
            <a:avLst/>
          </a:prstGeom>
        </p:spPr>
        <p:txBody>
          <a:bodyPr lIns="0" tIns="0" rIns="0" bIns="0" rtlCol="0" anchor="t">
            <a:spAutoFit/>
          </a:bodyPr>
          <a:lstStyle/>
          <a:p>
            <a:pPr algn="ctr">
              <a:lnSpc>
                <a:spcPts val="3780"/>
              </a:lnSpc>
              <a:spcBef>
                <a:spcPct val="0"/>
              </a:spcBef>
            </a:pPr>
            <a:r>
              <a:rPr lang="en-US" sz="2700">
                <a:solidFill>
                  <a:srgbClr val="000000"/>
                </a:solidFill>
                <a:latin typeface="Public Sans"/>
              </a:rPr>
              <a:t>Here the y axis is taken in linear scale and x axis is also taken in linear scale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382112" y="1771765"/>
            <a:ext cx="8402792" cy="6532702"/>
          </a:xfrm>
          <a:custGeom>
            <a:avLst/>
            <a:gdLst/>
            <a:ahLst/>
            <a:cxnLst/>
            <a:rect l="l" t="t" r="r" b="b"/>
            <a:pathLst>
              <a:path w="8402792" h="6532702">
                <a:moveTo>
                  <a:pt x="0" y="0"/>
                </a:moveTo>
                <a:lnTo>
                  <a:pt x="8402792" y="0"/>
                </a:lnTo>
                <a:lnTo>
                  <a:pt x="8402792" y="6532701"/>
                </a:lnTo>
                <a:lnTo>
                  <a:pt x="0" y="6532701"/>
                </a:lnTo>
                <a:lnTo>
                  <a:pt x="0" y="0"/>
                </a:lnTo>
                <a:close/>
              </a:path>
            </a:pathLst>
          </a:custGeom>
          <a:blipFill>
            <a:blip r:embed="rId2"/>
            <a:stretch>
              <a:fillRect l="-267" t="-233" r="-3633"/>
            </a:stretch>
          </a:blipFill>
        </p:spPr>
      </p:sp>
      <p:sp>
        <p:nvSpPr>
          <p:cNvPr id="3" name="Freeform 3"/>
          <p:cNvSpPr/>
          <p:nvPr/>
        </p:nvSpPr>
        <p:spPr>
          <a:xfrm>
            <a:off x="9258723" y="1771765"/>
            <a:ext cx="8668392" cy="6532702"/>
          </a:xfrm>
          <a:custGeom>
            <a:avLst/>
            <a:gdLst/>
            <a:ahLst/>
            <a:cxnLst/>
            <a:rect l="l" t="t" r="r" b="b"/>
            <a:pathLst>
              <a:path w="8668392" h="6532702">
                <a:moveTo>
                  <a:pt x="0" y="0"/>
                </a:moveTo>
                <a:lnTo>
                  <a:pt x="8668392" y="0"/>
                </a:lnTo>
                <a:lnTo>
                  <a:pt x="8668392" y="6532701"/>
                </a:lnTo>
                <a:lnTo>
                  <a:pt x="0" y="6532701"/>
                </a:lnTo>
                <a:lnTo>
                  <a:pt x="0" y="0"/>
                </a:lnTo>
                <a:close/>
              </a:path>
            </a:pathLst>
          </a:custGeom>
          <a:blipFill>
            <a:blip r:embed="rId3"/>
            <a:stretch>
              <a:fillRect/>
            </a:stretch>
          </a:blipFill>
        </p:spPr>
      </p:sp>
      <p:sp>
        <p:nvSpPr>
          <p:cNvPr id="4" name="TextBox 4"/>
          <p:cNvSpPr txBox="1"/>
          <p:nvPr/>
        </p:nvSpPr>
        <p:spPr>
          <a:xfrm>
            <a:off x="114723" y="408040"/>
            <a:ext cx="17472984" cy="620660"/>
          </a:xfrm>
          <a:prstGeom prst="rect">
            <a:avLst/>
          </a:prstGeom>
        </p:spPr>
        <p:txBody>
          <a:bodyPr lIns="0" tIns="0" rIns="0" bIns="0" rtlCol="0" anchor="t">
            <a:spAutoFit/>
          </a:bodyPr>
          <a:lstStyle/>
          <a:p>
            <a:pPr algn="ctr">
              <a:lnSpc>
                <a:spcPts val="5054"/>
              </a:lnSpc>
              <a:spcBef>
                <a:spcPct val="0"/>
              </a:spcBef>
            </a:pPr>
            <a:r>
              <a:rPr lang="en-US" sz="3610">
                <a:solidFill>
                  <a:srgbClr val="000000"/>
                </a:solidFill>
                <a:latin typeface="Public Sans Bold"/>
              </a:rPr>
              <a:t>Comparing the simulation results of encoded and uncoded code for NR_1_5_352</a:t>
            </a:r>
          </a:p>
        </p:txBody>
      </p:sp>
      <p:sp>
        <p:nvSpPr>
          <p:cNvPr id="5" name="TextBox 5"/>
          <p:cNvSpPr txBox="1"/>
          <p:nvPr/>
        </p:nvSpPr>
        <p:spPr>
          <a:xfrm>
            <a:off x="114723" y="8731888"/>
            <a:ext cx="18288000" cy="98615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Public Sans"/>
              </a:rPr>
              <a:t>A semilogarithmic plot using the semilogy function. This function is particularly useful when you have data that spans several orders of magnitude and you want to visualize it on a logarithmic scale along the y-axis.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07057" y="2012402"/>
            <a:ext cx="8936943" cy="6702708"/>
          </a:xfrm>
          <a:custGeom>
            <a:avLst/>
            <a:gdLst/>
            <a:ahLst/>
            <a:cxnLst/>
            <a:rect l="l" t="t" r="r" b="b"/>
            <a:pathLst>
              <a:path w="8936943" h="6702708">
                <a:moveTo>
                  <a:pt x="0" y="0"/>
                </a:moveTo>
                <a:lnTo>
                  <a:pt x="8936943" y="0"/>
                </a:lnTo>
                <a:lnTo>
                  <a:pt x="8936943" y="6702708"/>
                </a:lnTo>
                <a:lnTo>
                  <a:pt x="0" y="6702708"/>
                </a:lnTo>
                <a:lnTo>
                  <a:pt x="0" y="0"/>
                </a:lnTo>
                <a:close/>
              </a:path>
            </a:pathLst>
          </a:custGeom>
          <a:blipFill>
            <a:blip r:embed="rId2"/>
            <a:stretch>
              <a:fillRect/>
            </a:stretch>
          </a:blipFill>
        </p:spPr>
      </p:sp>
      <p:sp>
        <p:nvSpPr>
          <p:cNvPr id="3" name="Freeform 3"/>
          <p:cNvSpPr/>
          <p:nvPr/>
        </p:nvSpPr>
        <p:spPr>
          <a:xfrm>
            <a:off x="9712403" y="2012402"/>
            <a:ext cx="8270374" cy="6679441"/>
          </a:xfrm>
          <a:custGeom>
            <a:avLst/>
            <a:gdLst/>
            <a:ahLst/>
            <a:cxnLst/>
            <a:rect l="l" t="t" r="r" b="b"/>
            <a:pathLst>
              <a:path w="8270374" h="6679441">
                <a:moveTo>
                  <a:pt x="0" y="0"/>
                </a:moveTo>
                <a:lnTo>
                  <a:pt x="8270374" y="0"/>
                </a:lnTo>
                <a:lnTo>
                  <a:pt x="8270374" y="6679441"/>
                </a:lnTo>
                <a:lnTo>
                  <a:pt x="0" y="6679441"/>
                </a:lnTo>
                <a:lnTo>
                  <a:pt x="0" y="0"/>
                </a:lnTo>
                <a:close/>
              </a:path>
            </a:pathLst>
          </a:custGeom>
          <a:blipFill>
            <a:blip r:embed="rId3"/>
            <a:stretch>
              <a:fillRect t="-289" r="-1402" b="-1058"/>
            </a:stretch>
          </a:blipFill>
        </p:spPr>
      </p:sp>
      <p:sp>
        <p:nvSpPr>
          <p:cNvPr id="4" name="TextBox 4"/>
          <p:cNvSpPr txBox="1"/>
          <p:nvPr/>
        </p:nvSpPr>
        <p:spPr>
          <a:xfrm>
            <a:off x="742632" y="9201150"/>
            <a:ext cx="16802735" cy="464814"/>
          </a:xfrm>
          <a:prstGeom prst="rect">
            <a:avLst/>
          </a:prstGeom>
        </p:spPr>
        <p:txBody>
          <a:bodyPr lIns="0" tIns="0" rIns="0" bIns="0" rtlCol="0" anchor="t">
            <a:spAutoFit/>
          </a:bodyPr>
          <a:lstStyle/>
          <a:p>
            <a:pPr algn="ctr">
              <a:lnSpc>
                <a:spcPts val="3780"/>
              </a:lnSpc>
              <a:spcBef>
                <a:spcPct val="0"/>
              </a:spcBef>
            </a:pPr>
            <a:r>
              <a:rPr lang="en-US" sz="2700">
                <a:solidFill>
                  <a:srgbClr val="000000"/>
                </a:solidFill>
                <a:latin typeface="Public Sans"/>
              </a:rPr>
              <a:t>Here the y axis is taken in linear scale and x axis is also taken in linear scale</a:t>
            </a:r>
          </a:p>
        </p:txBody>
      </p:sp>
      <p:sp>
        <p:nvSpPr>
          <p:cNvPr id="5" name="TextBox 5"/>
          <p:cNvSpPr txBox="1"/>
          <p:nvPr/>
        </p:nvSpPr>
        <p:spPr>
          <a:xfrm>
            <a:off x="407508" y="829768"/>
            <a:ext cx="17472984" cy="620660"/>
          </a:xfrm>
          <a:prstGeom prst="rect">
            <a:avLst/>
          </a:prstGeom>
        </p:spPr>
        <p:txBody>
          <a:bodyPr lIns="0" tIns="0" rIns="0" bIns="0" rtlCol="0" anchor="t">
            <a:spAutoFit/>
          </a:bodyPr>
          <a:lstStyle/>
          <a:p>
            <a:pPr algn="ctr">
              <a:lnSpc>
                <a:spcPts val="5054"/>
              </a:lnSpc>
              <a:spcBef>
                <a:spcPct val="0"/>
              </a:spcBef>
            </a:pPr>
            <a:r>
              <a:rPr lang="en-US" sz="3610">
                <a:solidFill>
                  <a:srgbClr val="000000"/>
                </a:solidFill>
                <a:latin typeface="Public Sans Bold"/>
              </a:rPr>
              <a:t>Comparing the simulation results of encoded and uncoded code for NR_1_5_352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CODING SCHEMES IN 5G</a:t>
            </a:r>
          </a:p>
        </p:txBody>
      </p:sp>
      <p:grpSp>
        <p:nvGrpSpPr>
          <p:cNvPr id="4" name="Group 4"/>
          <p:cNvGrpSpPr/>
          <p:nvPr/>
        </p:nvGrpSpPr>
        <p:grpSpPr>
          <a:xfrm>
            <a:off x="9722567" y="1028700"/>
            <a:ext cx="8103872" cy="5421332"/>
            <a:chOff x="0" y="0"/>
            <a:chExt cx="2464868" cy="1648949"/>
          </a:xfrm>
        </p:grpSpPr>
        <p:sp>
          <p:nvSpPr>
            <p:cNvPr id="5" name="Freeform 5"/>
            <p:cNvSpPr/>
            <p:nvPr/>
          </p:nvSpPr>
          <p:spPr>
            <a:xfrm>
              <a:off x="0" y="0"/>
              <a:ext cx="2464868" cy="1648949"/>
            </a:xfrm>
            <a:custGeom>
              <a:avLst/>
              <a:gdLst/>
              <a:ahLst/>
              <a:cxnLst/>
              <a:rect l="l" t="t" r="r" b="b"/>
              <a:pathLst>
                <a:path w="2464868" h="1648949">
                  <a:moveTo>
                    <a:pt x="0" y="0"/>
                  </a:moveTo>
                  <a:lnTo>
                    <a:pt x="2464868" y="0"/>
                  </a:lnTo>
                  <a:lnTo>
                    <a:pt x="2464868" y="1648949"/>
                  </a:lnTo>
                  <a:lnTo>
                    <a:pt x="0" y="1648949"/>
                  </a:lnTo>
                  <a:close/>
                </a:path>
              </a:pathLst>
            </a:custGeom>
            <a:solidFill>
              <a:srgbClr val="000000">
                <a:alpha val="0"/>
              </a:srgbClr>
            </a:solidFill>
            <a:ln w="9525" cap="sq">
              <a:solidFill>
                <a:srgbClr val="2B2C30"/>
              </a:solidFill>
              <a:prstDash val="solid"/>
              <a:miter/>
            </a:ln>
          </p:spPr>
        </p:sp>
        <p:sp>
          <p:nvSpPr>
            <p:cNvPr id="6" name="TextBox 6"/>
            <p:cNvSpPr txBox="1"/>
            <p:nvPr/>
          </p:nvSpPr>
          <p:spPr>
            <a:xfrm>
              <a:off x="0" y="-28575"/>
              <a:ext cx="2464868" cy="1677524"/>
            </a:xfrm>
            <a:prstGeom prst="rect">
              <a:avLst/>
            </a:prstGeom>
          </p:spPr>
          <p:txBody>
            <a:bodyPr lIns="68580" tIns="68580" rIns="68580" bIns="68580" rtlCol="0" anchor="ctr"/>
            <a:lstStyle/>
            <a:p>
              <a:pPr algn="ctr">
                <a:lnSpc>
                  <a:spcPts val="1889"/>
                </a:lnSpc>
              </a:pPr>
              <a:endParaRPr/>
            </a:p>
          </p:txBody>
        </p:sp>
      </p:grpSp>
      <p:grpSp>
        <p:nvGrpSpPr>
          <p:cNvPr id="7" name="Group 7"/>
          <p:cNvGrpSpPr/>
          <p:nvPr/>
        </p:nvGrpSpPr>
        <p:grpSpPr>
          <a:xfrm>
            <a:off x="10333265" y="1430403"/>
            <a:ext cx="6926035" cy="4617926"/>
            <a:chOff x="0" y="0"/>
            <a:chExt cx="9234713" cy="6157234"/>
          </a:xfrm>
        </p:grpSpPr>
        <p:pic>
          <p:nvPicPr>
            <p:cNvPr id="8" name="Picture 8"/>
            <p:cNvPicPr>
              <a:picLocks noChangeAspect="1"/>
            </p:cNvPicPr>
            <p:nvPr/>
          </p:nvPicPr>
          <p:blipFill>
            <a:blip r:embed="rId2"/>
            <a:srcRect l="7811" r="7811"/>
            <a:stretch>
              <a:fillRect/>
            </a:stretch>
          </p:blipFill>
          <p:spPr>
            <a:xfrm>
              <a:off x="0" y="0"/>
              <a:ext cx="9234713" cy="6157234"/>
            </a:xfrm>
            <a:prstGeom prst="rect">
              <a:avLst/>
            </a:prstGeom>
          </p:spPr>
        </p:pic>
      </p:grpSp>
      <p:sp>
        <p:nvSpPr>
          <p:cNvPr id="9" name="TextBox 9"/>
          <p:cNvSpPr txBox="1"/>
          <p:nvPr/>
        </p:nvSpPr>
        <p:spPr>
          <a:xfrm>
            <a:off x="1006871" y="2229802"/>
            <a:ext cx="7877184" cy="7313295"/>
          </a:xfrm>
          <a:prstGeom prst="rect">
            <a:avLst/>
          </a:prstGeom>
        </p:spPr>
        <p:txBody>
          <a:bodyPr lIns="0" tIns="0" rIns="0" bIns="0" rtlCol="0" anchor="t">
            <a:spAutoFit/>
          </a:bodyPr>
          <a:lstStyle/>
          <a:p>
            <a:pPr>
              <a:lnSpc>
                <a:spcPts val="4199"/>
              </a:lnSpc>
            </a:pPr>
            <a:r>
              <a:rPr lang="en-US" sz="2799">
                <a:solidFill>
                  <a:srgbClr val="2B2C30"/>
                </a:solidFill>
                <a:latin typeface="Public Sans"/>
              </a:rPr>
              <a:t>The 3rd Generation Partnership Project (3GPP) has chosen four coding schemes for 5G networks: LDPC, polar, convolutional, and turbo. These schemes are known for their performance and low complexity, which makes them a good choice for 5G. LDPC codes are used for user data, while polar codes are used for control information. LDPC codes are forward error correcting, which means they can efficiently correct transmission errors in noisy channels. Coding schemes in 5G technology provide increased speed and reliability, which allows developers to create applications faster and more responsively.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0" y="1682061"/>
            <a:ext cx="8786154" cy="6589615"/>
          </a:xfrm>
          <a:custGeom>
            <a:avLst/>
            <a:gdLst/>
            <a:ahLst/>
            <a:cxnLst/>
            <a:rect l="l" t="t" r="r" b="b"/>
            <a:pathLst>
              <a:path w="8786154" h="6589615">
                <a:moveTo>
                  <a:pt x="0" y="0"/>
                </a:moveTo>
                <a:lnTo>
                  <a:pt x="8786154" y="0"/>
                </a:lnTo>
                <a:lnTo>
                  <a:pt x="8786154" y="6589615"/>
                </a:lnTo>
                <a:lnTo>
                  <a:pt x="0" y="6589615"/>
                </a:lnTo>
                <a:lnTo>
                  <a:pt x="0" y="0"/>
                </a:lnTo>
                <a:close/>
              </a:path>
            </a:pathLst>
          </a:custGeom>
          <a:blipFill>
            <a:blip r:embed="rId2"/>
            <a:stretch>
              <a:fillRect/>
            </a:stretch>
          </a:blipFill>
        </p:spPr>
      </p:sp>
      <p:sp>
        <p:nvSpPr>
          <p:cNvPr id="3" name="Freeform 3"/>
          <p:cNvSpPr/>
          <p:nvPr/>
        </p:nvSpPr>
        <p:spPr>
          <a:xfrm>
            <a:off x="9501846" y="1682061"/>
            <a:ext cx="8786154" cy="6589615"/>
          </a:xfrm>
          <a:custGeom>
            <a:avLst/>
            <a:gdLst/>
            <a:ahLst/>
            <a:cxnLst/>
            <a:rect l="l" t="t" r="r" b="b"/>
            <a:pathLst>
              <a:path w="8786154" h="6589615">
                <a:moveTo>
                  <a:pt x="0" y="0"/>
                </a:moveTo>
                <a:lnTo>
                  <a:pt x="8786154" y="0"/>
                </a:lnTo>
                <a:lnTo>
                  <a:pt x="8786154" y="6589615"/>
                </a:lnTo>
                <a:lnTo>
                  <a:pt x="0" y="6589615"/>
                </a:lnTo>
                <a:lnTo>
                  <a:pt x="0" y="0"/>
                </a:lnTo>
                <a:close/>
              </a:path>
            </a:pathLst>
          </a:custGeom>
          <a:blipFill>
            <a:blip r:embed="rId3"/>
            <a:stretch>
              <a:fillRect/>
            </a:stretch>
          </a:blipFill>
        </p:spPr>
      </p:sp>
      <p:sp>
        <p:nvSpPr>
          <p:cNvPr id="4" name="TextBox 4"/>
          <p:cNvSpPr txBox="1"/>
          <p:nvPr/>
        </p:nvSpPr>
        <p:spPr>
          <a:xfrm>
            <a:off x="273933" y="408040"/>
            <a:ext cx="17740134" cy="620660"/>
          </a:xfrm>
          <a:prstGeom prst="rect">
            <a:avLst/>
          </a:prstGeom>
        </p:spPr>
        <p:txBody>
          <a:bodyPr lIns="0" tIns="0" rIns="0" bIns="0" rtlCol="0" anchor="t">
            <a:spAutoFit/>
          </a:bodyPr>
          <a:lstStyle/>
          <a:p>
            <a:pPr algn="ctr">
              <a:lnSpc>
                <a:spcPts val="5054"/>
              </a:lnSpc>
              <a:spcBef>
                <a:spcPct val="0"/>
              </a:spcBef>
            </a:pPr>
            <a:r>
              <a:rPr lang="en-US" sz="3610">
                <a:solidFill>
                  <a:srgbClr val="000000"/>
                </a:solidFill>
                <a:latin typeface="Public Sans Bold"/>
              </a:rPr>
              <a:t>Comparing the simulation results of encoded and uncoded code for 9X12 H matrix</a:t>
            </a:r>
          </a:p>
        </p:txBody>
      </p:sp>
      <p:sp>
        <p:nvSpPr>
          <p:cNvPr id="5" name="TextBox 5"/>
          <p:cNvSpPr txBox="1"/>
          <p:nvPr/>
        </p:nvSpPr>
        <p:spPr>
          <a:xfrm>
            <a:off x="124248" y="8731888"/>
            <a:ext cx="18288000" cy="98615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Public Sans"/>
              </a:rPr>
              <a:t>A semilogarithmic plot using the semilogy function. This function is particularly useful when you have data that spans several orders of magnitude and you want to visualize it on a logarithmic scale along the y-axis.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0" y="1829962"/>
            <a:ext cx="8836102" cy="6627076"/>
          </a:xfrm>
          <a:custGeom>
            <a:avLst/>
            <a:gdLst/>
            <a:ahLst/>
            <a:cxnLst/>
            <a:rect l="l" t="t" r="r" b="b"/>
            <a:pathLst>
              <a:path w="8836102" h="6627076">
                <a:moveTo>
                  <a:pt x="0" y="0"/>
                </a:moveTo>
                <a:lnTo>
                  <a:pt x="8836102" y="0"/>
                </a:lnTo>
                <a:lnTo>
                  <a:pt x="8836102" y="6627076"/>
                </a:lnTo>
                <a:lnTo>
                  <a:pt x="0" y="6627076"/>
                </a:lnTo>
                <a:lnTo>
                  <a:pt x="0" y="0"/>
                </a:lnTo>
                <a:close/>
              </a:path>
            </a:pathLst>
          </a:custGeom>
          <a:blipFill>
            <a:blip r:embed="rId2"/>
            <a:stretch>
              <a:fillRect/>
            </a:stretch>
          </a:blipFill>
        </p:spPr>
      </p:sp>
      <p:sp>
        <p:nvSpPr>
          <p:cNvPr id="3" name="Freeform 3"/>
          <p:cNvSpPr/>
          <p:nvPr/>
        </p:nvSpPr>
        <p:spPr>
          <a:xfrm>
            <a:off x="9451898" y="1829962"/>
            <a:ext cx="8836102" cy="6627076"/>
          </a:xfrm>
          <a:custGeom>
            <a:avLst/>
            <a:gdLst/>
            <a:ahLst/>
            <a:cxnLst/>
            <a:rect l="l" t="t" r="r" b="b"/>
            <a:pathLst>
              <a:path w="8836102" h="6627076">
                <a:moveTo>
                  <a:pt x="0" y="0"/>
                </a:moveTo>
                <a:lnTo>
                  <a:pt x="8836102" y="0"/>
                </a:lnTo>
                <a:lnTo>
                  <a:pt x="8836102" y="6627076"/>
                </a:lnTo>
                <a:lnTo>
                  <a:pt x="0" y="6627076"/>
                </a:lnTo>
                <a:lnTo>
                  <a:pt x="0" y="0"/>
                </a:lnTo>
                <a:close/>
              </a:path>
            </a:pathLst>
          </a:custGeom>
          <a:blipFill>
            <a:blip r:embed="rId3"/>
            <a:stretch>
              <a:fillRect/>
            </a:stretch>
          </a:blipFill>
        </p:spPr>
      </p:sp>
      <p:sp>
        <p:nvSpPr>
          <p:cNvPr id="4" name="TextBox 4"/>
          <p:cNvSpPr txBox="1"/>
          <p:nvPr/>
        </p:nvSpPr>
        <p:spPr>
          <a:xfrm>
            <a:off x="742632" y="9201150"/>
            <a:ext cx="16802735" cy="464814"/>
          </a:xfrm>
          <a:prstGeom prst="rect">
            <a:avLst/>
          </a:prstGeom>
        </p:spPr>
        <p:txBody>
          <a:bodyPr lIns="0" tIns="0" rIns="0" bIns="0" rtlCol="0" anchor="t">
            <a:spAutoFit/>
          </a:bodyPr>
          <a:lstStyle/>
          <a:p>
            <a:pPr algn="ctr">
              <a:lnSpc>
                <a:spcPts val="3780"/>
              </a:lnSpc>
              <a:spcBef>
                <a:spcPct val="0"/>
              </a:spcBef>
            </a:pPr>
            <a:r>
              <a:rPr lang="en-US" sz="2700">
                <a:solidFill>
                  <a:srgbClr val="000000"/>
                </a:solidFill>
                <a:latin typeface="Public Sans"/>
              </a:rPr>
              <a:t>Here the y axis is taken in linear scale and x axis is also taken in linear scale</a:t>
            </a:r>
          </a:p>
        </p:txBody>
      </p:sp>
      <p:sp>
        <p:nvSpPr>
          <p:cNvPr id="5" name="TextBox 5"/>
          <p:cNvSpPr txBox="1"/>
          <p:nvPr/>
        </p:nvSpPr>
        <p:spPr>
          <a:xfrm>
            <a:off x="273933" y="408040"/>
            <a:ext cx="17740134" cy="620660"/>
          </a:xfrm>
          <a:prstGeom prst="rect">
            <a:avLst/>
          </a:prstGeom>
        </p:spPr>
        <p:txBody>
          <a:bodyPr lIns="0" tIns="0" rIns="0" bIns="0" rtlCol="0" anchor="t">
            <a:spAutoFit/>
          </a:bodyPr>
          <a:lstStyle/>
          <a:p>
            <a:pPr algn="ctr">
              <a:lnSpc>
                <a:spcPts val="5054"/>
              </a:lnSpc>
              <a:spcBef>
                <a:spcPct val="0"/>
              </a:spcBef>
            </a:pPr>
            <a:r>
              <a:rPr lang="en-US" sz="3610">
                <a:solidFill>
                  <a:srgbClr val="000000"/>
                </a:solidFill>
                <a:latin typeface="Public Sans Bold"/>
              </a:rPr>
              <a:t>Comparing the simulation results of encoded and uncoded code for 9X12 H matrix</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139597"/>
            <a:ext cx="14805190" cy="797006"/>
          </a:xfrm>
          <a:prstGeom prst="rect">
            <a:avLst/>
          </a:prstGeom>
        </p:spPr>
        <p:txBody>
          <a:bodyPr lIns="0" tIns="0" rIns="0" bIns="0" rtlCol="0" anchor="t">
            <a:spAutoFit/>
          </a:bodyPr>
          <a:lstStyle/>
          <a:p>
            <a:pPr>
              <a:lnSpc>
                <a:spcPts val="6470"/>
              </a:lnSpc>
              <a:spcBef>
                <a:spcPct val="0"/>
              </a:spcBef>
            </a:pPr>
            <a:r>
              <a:rPr lang="en-US" sz="4621">
                <a:solidFill>
                  <a:srgbClr val="000000"/>
                </a:solidFill>
                <a:latin typeface="Public Sans Bold"/>
              </a:rPr>
              <a:t>Benefits of encoded message over uncoded message</a:t>
            </a:r>
          </a:p>
        </p:txBody>
      </p:sp>
      <p:sp>
        <p:nvSpPr>
          <p:cNvPr id="3" name="TextBox 3"/>
          <p:cNvSpPr txBox="1"/>
          <p:nvPr/>
        </p:nvSpPr>
        <p:spPr>
          <a:xfrm>
            <a:off x="1028700" y="1165431"/>
            <a:ext cx="16230600" cy="7870414"/>
          </a:xfrm>
          <a:prstGeom prst="rect">
            <a:avLst/>
          </a:prstGeom>
        </p:spPr>
        <p:txBody>
          <a:bodyPr lIns="0" tIns="0" rIns="0" bIns="0" rtlCol="0" anchor="t">
            <a:spAutoFit/>
          </a:bodyPr>
          <a:lstStyle/>
          <a:p>
            <a:pPr>
              <a:lnSpc>
                <a:spcPts val="4830"/>
              </a:lnSpc>
              <a:spcBef>
                <a:spcPct val="0"/>
              </a:spcBef>
            </a:pPr>
            <a:r>
              <a:rPr lang="en-US" sz="3450">
                <a:solidFill>
                  <a:srgbClr val="000000"/>
                </a:solidFill>
                <a:latin typeface="Public Sans"/>
              </a:rPr>
              <a:t>Encoding in communication systems introduces redundancy to aid error detection and correction. Higher parity bits provide more redundancy, allowing for a lower Bit Error Rate (BER) at lower Eb/No values. This occurs because additional redundant bits offer better error correction capabilities, mitigating noise effects. However, higher redundancy results in reduced data rate throughput due to increased redundancy. Conversely, a lower number of parity bits sacrifice some error correction for higher data rates. System designers must balance these trade-offs based on specific requirements like acceptable BER, available bandwidth, and power limitations. Adjusting encoding rates optimizes BER performance for given Eb/No levels, ensuring reliable communication in noisy environments. By choosing the appropriate encoding scheme, communication systems can achieve efficient data transmission with minimal errors.</a:t>
            </a:r>
          </a:p>
        </p:txBody>
      </p:sp>
      <p:sp>
        <p:nvSpPr>
          <p:cNvPr id="4" name="AutoShape 4"/>
          <p:cNvSpPr/>
          <p:nvPr/>
        </p:nvSpPr>
        <p:spPr>
          <a:xfrm flipV="1">
            <a:off x="1028695" y="1106488"/>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695" y="198124"/>
            <a:ext cx="7232928" cy="830576"/>
          </a:xfrm>
          <a:prstGeom prst="rect">
            <a:avLst/>
          </a:prstGeom>
        </p:spPr>
        <p:txBody>
          <a:bodyPr lIns="0" tIns="0" rIns="0" bIns="0" rtlCol="0" anchor="t">
            <a:spAutoFit/>
          </a:bodyPr>
          <a:lstStyle/>
          <a:p>
            <a:pPr algn="ctr">
              <a:lnSpc>
                <a:spcPts val="6720"/>
              </a:lnSpc>
              <a:spcBef>
                <a:spcPct val="0"/>
              </a:spcBef>
            </a:pPr>
            <a:r>
              <a:rPr lang="en-US" sz="4800">
                <a:solidFill>
                  <a:srgbClr val="000000"/>
                </a:solidFill>
                <a:latin typeface="Public Sans Bold"/>
              </a:rPr>
              <a:t>Shannon Capacity bound</a:t>
            </a:r>
          </a:p>
        </p:txBody>
      </p:sp>
      <p:sp>
        <p:nvSpPr>
          <p:cNvPr id="3" name="TextBox 3"/>
          <p:cNvSpPr txBox="1"/>
          <p:nvPr/>
        </p:nvSpPr>
        <p:spPr>
          <a:xfrm>
            <a:off x="1028700" y="1841889"/>
            <a:ext cx="16230600" cy="7691317"/>
          </a:xfrm>
          <a:prstGeom prst="rect">
            <a:avLst/>
          </a:prstGeom>
        </p:spPr>
        <p:txBody>
          <a:bodyPr lIns="0" tIns="0" rIns="0" bIns="0" rtlCol="0" anchor="t">
            <a:spAutoFit/>
          </a:bodyPr>
          <a:lstStyle/>
          <a:p>
            <a:pPr>
              <a:lnSpc>
                <a:spcPts val="5548"/>
              </a:lnSpc>
              <a:spcBef>
                <a:spcPct val="0"/>
              </a:spcBef>
            </a:pPr>
            <a:r>
              <a:rPr lang="en-US" sz="3963">
                <a:solidFill>
                  <a:srgbClr val="000000"/>
                </a:solidFill>
                <a:latin typeface="Public Sans"/>
              </a:rPr>
              <a:t>In LDPC coding, the Shannon capacity bound signifies the theoretical limit of reliable information transmission over a channel with noise. LDPC codes aim to approach this bound closely, maximizing data rates while ensuring reliability. They are designed to achieve near-optimal performance, particularly for large block lengths. By utilizing efficient encoding and decoding algorithms, LDPC codes can operate within a range of the Shannon capacity bound, maximizing data throughput while maintaining error correction capability. For even small change (increase) in SNR the BER drops to zero and make it error less channel.</a:t>
            </a:r>
          </a:p>
          <a:p>
            <a:pPr>
              <a:lnSpc>
                <a:spcPts val="5548"/>
              </a:lnSpc>
              <a:spcBef>
                <a:spcPct val="0"/>
              </a:spcBef>
            </a:pPr>
            <a:endParaRPr lang="en-US" sz="3963">
              <a:solidFill>
                <a:srgbClr val="000000"/>
              </a:solidFill>
              <a:latin typeface="Public Sans"/>
            </a:endParaRPr>
          </a:p>
        </p:txBody>
      </p:sp>
      <p:sp>
        <p:nvSpPr>
          <p:cNvPr id="4" name="AutoShape 4"/>
          <p:cNvSpPr/>
          <p:nvPr/>
        </p:nvSpPr>
        <p:spPr>
          <a:xfrm flipV="1">
            <a:off x="1028695" y="1106488"/>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464984" y="2217957"/>
            <a:ext cx="8679016" cy="6785165"/>
          </a:xfrm>
          <a:custGeom>
            <a:avLst/>
            <a:gdLst/>
            <a:ahLst/>
            <a:cxnLst/>
            <a:rect l="l" t="t" r="r" b="b"/>
            <a:pathLst>
              <a:path w="8679016" h="6785165">
                <a:moveTo>
                  <a:pt x="0" y="0"/>
                </a:moveTo>
                <a:lnTo>
                  <a:pt x="8679016" y="0"/>
                </a:lnTo>
                <a:lnTo>
                  <a:pt x="8679016" y="6785165"/>
                </a:lnTo>
                <a:lnTo>
                  <a:pt x="0" y="6785165"/>
                </a:lnTo>
                <a:lnTo>
                  <a:pt x="0" y="0"/>
                </a:lnTo>
                <a:close/>
              </a:path>
            </a:pathLst>
          </a:custGeom>
          <a:blipFill>
            <a:blip r:embed="rId2"/>
            <a:stretch>
              <a:fillRect/>
            </a:stretch>
          </a:blipFill>
        </p:spPr>
      </p:sp>
      <p:sp>
        <p:nvSpPr>
          <p:cNvPr id="3" name="TextBox 3"/>
          <p:cNvSpPr txBox="1"/>
          <p:nvPr/>
        </p:nvSpPr>
        <p:spPr>
          <a:xfrm>
            <a:off x="581031" y="234396"/>
            <a:ext cx="16502635" cy="1597572"/>
          </a:xfrm>
          <a:prstGeom prst="rect">
            <a:avLst/>
          </a:prstGeom>
        </p:spPr>
        <p:txBody>
          <a:bodyPr lIns="0" tIns="0" rIns="0" bIns="0" rtlCol="0" anchor="t">
            <a:spAutoFit/>
          </a:bodyPr>
          <a:lstStyle/>
          <a:p>
            <a:pPr algn="ctr">
              <a:lnSpc>
                <a:spcPts val="6444"/>
              </a:lnSpc>
              <a:spcBef>
                <a:spcPct val="0"/>
              </a:spcBef>
            </a:pPr>
            <a:r>
              <a:rPr lang="en-US" sz="4603">
                <a:solidFill>
                  <a:srgbClr val="000000"/>
                </a:solidFill>
                <a:latin typeface="Public Sans"/>
              </a:rPr>
              <a:t>COMPARING THE SIMULATION RESULTS WITH THE SHANON CHANNEL CAPACITY BOUND</a:t>
            </a:r>
          </a:p>
        </p:txBody>
      </p:sp>
      <p:sp>
        <p:nvSpPr>
          <p:cNvPr id="4" name="Freeform 4"/>
          <p:cNvSpPr/>
          <p:nvPr/>
        </p:nvSpPr>
        <p:spPr>
          <a:xfrm>
            <a:off x="9532744" y="2252899"/>
            <a:ext cx="8042320" cy="6750222"/>
          </a:xfrm>
          <a:custGeom>
            <a:avLst/>
            <a:gdLst/>
            <a:ahLst/>
            <a:cxnLst/>
            <a:rect l="l" t="t" r="r" b="b"/>
            <a:pathLst>
              <a:path w="8042320" h="6750222">
                <a:moveTo>
                  <a:pt x="0" y="0"/>
                </a:moveTo>
                <a:lnTo>
                  <a:pt x="8042319" y="0"/>
                </a:lnTo>
                <a:lnTo>
                  <a:pt x="8042319" y="6750223"/>
                </a:lnTo>
                <a:lnTo>
                  <a:pt x="0" y="6750223"/>
                </a:lnTo>
                <a:lnTo>
                  <a:pt x="0" y="0"/>
                </a:lnTo>
                <a:close/>
              </a:path>
            </a:pathLst>
          </a:custGeom>
          <a:blipFill>
            <a:blip r:embed="rId3"/>
            <a:stretch>
              <a:fillRect l="-3696" r="-8214"/>
            </a:stretch>
          </a:blipFill>
        </p:spPr>
      </p:sp>
      <p:sp>
        <p:nvSpPr>
          <p:cNvPr id="5" name="TextBox 5"/>
          <p:cNvSpPr txBox="1"/>
          <p:nvPr/>
        </p:nvSpPr>
        <p:spPr>
          <a:xfrm>
            <a:off x="1028700" y="9202521"/>
            <a:ext cx="7803649" cy="314996"/>
          </a:xfrm>
          <a:prstGeom prst="rect">
            <a:avLst/>
          </a:prstGeom>
        </p:spPr>
        <p:txBody>
          <a:bodyPr lIns="0" tIns="0" rIns="0" bIns="0" rtlCol="0" anchor="t">
            <a:spAutoFit/>
          </a:bodyPr>
          <a:lstStyle/>
          <a:p>
            <a:pPr algn="ctr">
              <a:lnSpc>
                <a:spcPts val="2600"/>
              </a:lnSpc>
              <a:spcBef>
                <a:spcPct val="0"/>
              </a:spcBef>
            </a:pPr>
            <a:r>
              <a:rPr lang="en-US" sz="1857" u="sng">
                <a:solidFill>
                  <a:srgbClr val="000000"/>
                </a:solidFill>
                <a:latin typeface="Public Sans Bold"/>
                <a:hlinkClick r:id="rId4" tooltip="https://www.researchgate.net/publication/23826835_Low_Density_Parity_Check_Codes_Bandwidth_Efficient_Chann"/>
              </a:rPr>
              <a:t>Low Density Parity Check Codes: Bandwidth Efficient Channel Coding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695" y="356240"/>
            <a:ext cx="5273993" cy="672460"/>
          </a:xfrm>
          <a:prstGeom prst="rect">
            <a:avLst/>
          </a:prstGeom>
        </p:spPr>
        <p:txBody>
          <a:bodyPr lIns="0" tIns="0" rIns="0" bIns="0" rtlCol="0" anchor="t">
            <a:spAutoFit/>
          </a:bodyPr>
          <a:lstStyle/>
          <a:p>
            <a:pPr algn="ctr">
              <a:lnSpc>
                <a:spcPts val="5460"/>
              </a:lnSpc>
              <a:spcBef>
                <a:spcPct val="0"/>
              </a:spcBef>
            </a:pPr>
            <a:r>
              <a:rPr lang="en-US" sz="3900">
                <a:solidFill>
                  <a:srgbClr val="000000"/>
                </a:solidFill>
                <a:latin typeface="Public Sans Bold"/>
              </a:rPr>
              <a:t>Conclusion of analysis</a:t>
            </a:r>
          </a:p>
        </p:txBody>
      </p:sp>
      <p:sp>
        <p:nvSpPr>
          <p:cNvPr id="3" name="TextBox 3"/>
          <p:cNvSpPr txBox="1"/>
          <p:nvPr/>
        </p:nvSpPr>
        <p:spPr>
          <a:xfrm>
            <a:off x="1028700" y="1381994"/>
            <a:ext cx="16230589" cy="8415650"/>
          </a:xfrm>
          <a:prstGeom prst="rect">
            <a:avLst/>
          </a:prstGeom>
        </p:spPr>
        <p:txBody>
          <a:bodyPr lIns="0" tIns="0" rIns="0" bIns="0" rtlCol="0" anchor="t">
            <a:spAutoFit/>
          </a:bodyPr>
          <a:lstStyle/>
          <a:p>
            <a:pPr>
              <a:lnSpc>
                <a:spcPts val="3920"/>
              </a:lnSpc>
              <a:spcBef>
                <a:spcPct val="0"/>
              </a:spcBef>
            </a:pPr>
            <a:r>
              <a:rPr lang="en-US" sz="2800">
                <a:solidFill>
                  <a:srgbClr val="000000"/>
                </a:solidFill>
                <a:latin typeface="Public Sans"/>
              </a:rPr>
              <a:t>Performance Proximity: Both soft and hard decision decoding approaches for LDPC with large base matrices closely approach the Shannon capacity bound, indicating near-optimal performance.</a:t>
            </a:r>
          </a:p>
          <a:p>
            <a:pPr>
              <a:lnSpc>
                <a:spcPts val="3920"/>
              </a:lnSpc>
              <a:spcBef>
                <a:spcPct val="0"/>
              </a:spcBef>
            </a:pPr>
            <a:endParaRPr lang="en-US" sz="2800">
              <a:solidFill>
                <a:srgbClr val="000000"/>
              </a:solidFill>
              <a:latin typeface="Public Sans"/>
            </a:endParaRPr>
          </a:p>
          <a:p>
            <a:pPr>
              <a:lnSpc>
                <a:spcPts val="3920"/>
              </a:lnSpc>
              <a:spcBef>
                <a:spcPct val="0"/>
              </a:spcBef>
            </a:pPr>
            <a:r>
              <a:rPr lang="en-US" sz="2800">
                <a:solidFill>
                  <a:srgbClr val="000000"/>
                </a:solidFill>
                <a:latin typeface="Public Sans"/>
              </a:rPr>
              <a:t>Trade-offs: While soft decoding generally outperforms hard decoding, especially in low signal-to-noise ratio (SNR) scenarios, the performance gap diminishes with larger matrices, suggesting potential convergence in efficiency.</a:t>
            </a:r>
          </a:p>
          <a:p>
            <a:pPr>
              <a:lnSpc>
                <a:spcPts val="3920"/>
              </a:lnSpc>
              <a:spcBef>
                <a:spcPct val="0"/>
              </a:spcBef>
            </a:pPr>
            <a:endParaRPr lang="en-US" sz="2800">
              <a:solidFill>
                <a:srgbClr val="000000"/>
              </a:solidFill>
              <a:latin typeface="Public Sans"/>
            </a:endParaRPr>
          </a:p>
          <a:p>
            <a:pPr>
              <a:lnSpc>
                <a:spcPts val="3920"/>
              </a:lnSpc>
              <a:spcBef>
                <a:spcPct val="0"/>
              </a:spcBef>
            </a:pPr>
            <a:r>
              <a:rPr lang="en-US" sz="2800">
                <a:solidFill>
                  <a:srgbClr val="000000"/>
                </a:solidFill>
                <a:latin typeface="Public Sans"/>
              </a:rPr>
              <a:t>Complexity Considerations: Hard decision decoding offers simplicity and lower computational load compared to soft decision decoding, making it suitable for resource-constrained environments. However, soft decision decoding provides better error correction capabilities, crucial for low SNR environments.</a:t>
            </a:r>
          </a:p>
          <a:p>
            <a:pPr>
              <a:lnSpc>
                <a:spcPts val="3920"/>
              </a:lnSpc>
              <a:spcBef>
                <a:spcPct val="0"/>
              </a:spcBef>
            </a:pPr>
            <a:endParaRPr lang="en-US" sz="2800">
              <a:solidFill>
                <a:srgbClr val="000000"/>
              </a:solidFill>
              <a:latin typeface="Public Sans"/>
            </a:endParaRPr>
          </a:p>
          <a:p>
            <a:pPr>
              <a:lnSpc>
                <a:spcPts val="3920"/>
              </a:lnSpc>
              <a:spcBef>
                <a:spcPct val="0"/>
              </a:spcBef>
            </a:pPr>
            <a:r>
              <a:rPr lang="en-US" sz="2800">
                <a:solidFill>
                  <a:srgbClr val="000000"/>
                </a:solidFill>
                <a:latin typeface="Public Sans"/>
              </a:rPr>
              <a:t>Practical Applications: The choice between soft and hard decision decoding depends on specific system requirements. While hard decision decoding may be preferred for applications with limited computational resources or real-time constraints, soft decision decoding is advantageous for scenarios demanding maximum error correction performance despite higher complexity.</a:t>
            </a:r>
          </a:p>
        </p:txBody>
      </p:sp>
      <p:sp>
        <p:nvSpPr>
          <p:cNvPr id="4" name="AutoShape 4"/>
          <p:cNvSpPr/>
          <p:nvPr/>
        </p:nvSpPr>
        <p:spPr>
          <a:xfrm flipV="1">
            <a:off x="1028695" y="1106488"/>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555309"/>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IMPROVEMENT IN THE MIN-SUM DECODING</a:t>
            </a:r>
          </a:p>
        </p:txBody>
      </p:sp>
      <p:sp>
        <p:nvSpPr>
          <p:cNvPr id="3" name="AutoShape 3"/>
          <p:cNvSpPr/>
          <p:nvPr/>
        </p:nvSpPr>
        <p:spPr>
          <a:xfrm>
            <a:off x="994590" y="1201645"/>
            <a:ext cx="13066129" cy="4762"/>
          </a:xfrm>
          <a:prstGeom prst="line">
            <a:avLst/>
          </a:prstGeom>
          <a:ln w="9525" cap="flat">
            <a:solidFill>
              <a:srgbClr val="2B2C30"/>
            </a:solidFill>
            <a:prstDash val="solid"/>
            <a:headEnd type="none" w="sm" len="sm"/>
            <a:tailEnd type="none" w="sm" len="sm"/>
          </a:ln>
        </p:spPr>
      </p:sp>
      <p:sp>
        <p:nvSpPr>
          <p:cNvPr id="4" name="TextBox 4"/>
          <p:cNvSpPr txBox="1"/>
          <p:nvPr/>
        </p:nvSpPr>
        <p:spPr>
          <a:xfrm>
            <a:off x="501280" y="1383441"/>
            <a:ext cx="16736191" cy="8575675"/>
          </a:xfrm>
          <a:prstGeom prst="rect">
            <a:avLst/>
          </a:prstGeom>
        </p:spPr>
        <p:txBody>
          <a:bodyPr lIns="0" tIns="0" rIns="0" bIns="0" rtlCol="0" anchor="t">
            <a:spAutoFit/>
          </a:bodyPr>
          <a:lstStyle/>
          <a:p>
            <a:pPr marL="755651" lvl="1" indent="-377825">
              <a:lnSpc>
                <a:spcPts val="4550"/>
              </a:lnSpc>
              <a:buFont typeface="Arial"/>
              <a:buChar char="•"/>
            </a:pPr>
            <a:r>
              <a:rPr lang="en-US" sz="3500" spc="17">
                <a:solidFill>
                  <a:srgbClr val="2B2C30"/>
                </a:solidFill>
                <a:latin typeface="Public Sans"/>
              </a:rPr>
              <a:t>The decoding process in LDPC typically involves iteratively passing messages between VNs and CNs until a valid codeword is found. The Min-Sum algorithm is a popular method for decoding LDPC codes due to its simplicity and effectiveness.</a:t>
            </a:r>
          </a:p>
          <a:p>
            <a:pPr marL="755651" lvl="1" indent="-377825">
              <a:lnSpc>
                <a:spcPts val="4550"/>
              </a:lnSpc>
              <a:buFont typeface="Arial"/>
              <a:buChar char="•"/>
            </a:pPr>
            <a:r>
              <a:rPr lang="en-US" sz="3500" spc="17">
                <a:solidFill>
                  <a:srgbClr val="2B2C30"/>
                </a:solidFill>
                <a:latin typeface="Public Sans"/>
              </a:rPr>
              <a:t>Offset Min-Sum is an enhancement of the traditional Min-Sum algorithm, aimed to improve its performance.</a:t>
            </a:r>
          </a:p>
          <a:p>
            <a:pPr marL="755651" lvl="1" indent="-377825">
              <a:lnSpc>
                <a:spcPts val="4550"/>
              </a:lnSpc>
              <a:buFont typeface="Arial"/>
              <a:buChar char="•"/>
            </a:pPr>
            <a:r>
              <a:rPr lang="en-US" sz="3500" spc="17">
                <a:solidFill>
                  <a:srgbClr val="2B2C30"/>
                </a:solidFill>
                <a:latin typeface="Public Sans"/>
              </a:rPr>
              <a:t>Offset Min-Sum introduces an offset parameter to the messages exchanged between variable nodes and check nodes.</a:t>
            </a:r>
          </a:p>
          <a:p>
            <a:pPr marL="755651" lvl="1" indent="-377825">
              <a:lnSpc>
                <a:spcPts val="4550"/>
              </a:lnSpc>
              <a:buFont typeface="Arial"/>
              <a:buChar char="•"/>
            </a:pPr>
            <a:r>
              <a:rPr lang="en-US" sz="3500" spc="17">
                <a:solidFill>
                  <a:srgbClr val="2B2C30"/>
                </a:solidFill>
                <a:latin typeface="Public Sans"/>
              </a:rPr>
              <a:t>This offset is used to bias the messages, typically towards zero, to avoid premature convergence to incorrect solutions.</a:t>
            </a:r>
          </a:p>
          <a:p>
            <a:pPr marL="755651" lvl="1" indent="-377825">
              <a:lnSpc>
                <a:spcPts val="4550"/>
              </a:lnSpc>
              <a:buFont typeface="Arial"/>
              <a:buChar char="•"/>
            </a:pPr>
            <a:r>
              <a:rPr lang="en-US" sz="3500" spc="17">
                <a:solidFill>
                  <a:srgbClr val="2B2C30"/>
                </a:solidFill>
                <a:latin typeface="Public Sans"/>
              </a:rPr>
              <a:t>The offset can be a fixed value or dynamically adjusted during the decoding process based on factors like the signal-to-noise ratio or decoding progress.</a:t>
            </a:r>
          </a:p>
          <a:p>
            <a:pPr marL="755651" lvl="1" indent="-377825">
              <a:lnSpc>
                <a:spcPts val="4550"/>
              </a:lnSpc>
              <a:buFont typeface="Arial"/>
              <a:buChar char="•"/>
            </a:pPr>
            <a:r>
              <a:rPr lang="en-US" sz="3500" spc="17">
                <a:solidFill>
                  <a:srgbClr val="2B2C30"/>
                </a:solidFill>
                <a:latin typeface="Public Sans"/>
              </a:rPr>
              <a:t>The offset can help the algorithm converge more reliably and efficiently, particularly in scenarios with high noise levels or difficult LDPC code configurations.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994579" y="2342387"/>
            <a:ext cx="16242893" cy="5254625"/>
          </a:xfrm>
          <a:prstGeom prst="rect">
            <a:avLst/>
          </a:prstGeom>
        </p:spPr>
        <p:txBody>
          <a:bodyPr lIns="0" tIns="0" rIns="0" bIns="0" rtlCol="0" anchor="t">
            <a:spAutoFit/>
          </a:bodyPr>
          <a:lstStyle/>
          <a:p>
            <a:pPr marL="863599" lvl="1" indent="-431800">
              <a:lnSpc>
                <a:spcPts val="5199"/>
              </a:lnSpc>
              <a:buFont typeface="Arial"/>
              <a:buChar char="•"/>
            </a:pPr>
            <a:r>
              <a:rPr lang="en-US" sz="3999" u="sng" spc="19">
                <a:solidFill>
                  <a:srgbClr val="2B2C30"/>
                </a:solidFill>
                <a:latin typeface="Public Sans"/>
                <a:hlinkClick r:id="rId2" tooltip="https://uweb.engr.arizona.edu/~ece506/readings/project-reading/5-ldpc/LDPC_Intro.pdf"/>
              </a:rPr>
              <a:t>Bernhard Leiner. LDPC codes – a brief tutorial. Self Study Project, 2005</a:t>
            </a:r>
          </a:p>
          <a:p>
            <a:pPr marL="863599" lvl="1" indent="-431800">
              <a:lnSpc>
                <a:spcPts val="5199"/>
              </a:lnSpc>
              <a:buFont typeface="Arial"/>
              <a:buChar char="•"/>
            </a:pPr>
            <a:r>
              <a:rPr lang="en-US" sz="3999" u="sng" spc="19">
                <a:solidFill>
                  <a:srgbClr val="2B2C30"/>
                </a:solidFill>
                <a:latin typeface="Public Sans"/>
                <a:hlinkClick r:id="rId3" tooltip="https://archive.org/details/DigitalCommunicationsByJohnProakis4thEdition/page/n187/mode/2up"/>
              </a:rPr>
              <a:t>J. G. Proakis. Digital Communications. McGraw-Hill, 4th edition, 1995.</a:t>
            </a:r>
          </a:p>
          <a:p>
            <a:pPr marL="863599" lvl="1" indent="-431800">
              <a:lnSpc>
                <a:spcPts val="5199"/>
              </a:lnSpc>
              <a:buFont typeface="Arial"/>
              <a:buChar char="•"/>
            </a:pPr>
            <a:r>
              <a:rPr lang="en-US" sz="3999" spc="19">
                <a:solidFill>
                  <a:srgbClr val="2B2C30"/>
                </a:solidFill>
                <a:latin typeface="Public Sans"/>
              </a:rPr>
              <a:t>Reference playlist : </a:t>
            </a:r>
            <a:r>
              <a:rPr lang="en-US" sz="3999" u="sng" spc="19">
                <a:solidFill>
                  <a:srgbClr val="2B2C30"/>
                </a:solidFill>
                <a:latin typeface="Public Sans"/>
                <a:hlinkClick r:id="rId4" tooltip="https://www.youtube.com/playlist?list=PLyqSpQzTE6M81HJ26ZaNv0V3ROBrcv-Kc"/>
              </a:rPr>
              <a:t>https://www.youtube.com/playlist?list=PLyqSpQzTE6M81HJ26ZaNv0V3ROBrcv-Kc</a:t>
            </a:r>
          </a:p>
          <a:p>
            <a:pPr marL="863599" lvl="1" indent="-431800">
              <a:lnSpc>
                <a:spcPts val="5199"/>
              </a:lnSpc>
              <a:buFont typeface="Arial"/>
              <a:buChar char="•"/>
            </a:pPr>
            <a:r>
              <a:rPr lang="en-US" sz="3999" u="sng" spc="19">
                <a:solidFill>
                  <a:srgbClr val="2B2C30"/>
                </a:solidFill>
                <a:latin typeface="Public Sans"/>
                <a:hlinkClick r:id="rId5" tooltip="https://www.researchgate.net/publication/23826835_Low_Density_Parity_Check_Codes_Bandwidth_Efficient_Channel_Coding?enrichId=rgreq-1122e94887f5a4d023994907db5db71e-XXX&amp;enrichSource=Y292ZXJQYWdlOzIzODI2ODM1O0FTOjI1OTE1Mjg1MzMzNjA2NkAxNDM4Nzk4MjYzMzYz&amp;el=1_x_2&amp;_esc=publicationCoverPdf"/>
              </a:rPr>
              <a:t>Low Density Parity Check Codes: Bandwidth Efficient Channel Coding</a:t>
            </a: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BIBLIOGRAPHY</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850974" y="2332416"/>
            <a:ext cx="16408332" cy="2084083"/>
          </a:xfrm>
          <a:prstGeom prst="rect">
            <a:avLst/>
          </a:prstGeom>
        </p:spPr>
        <p:txBody>
          <a:bodyPr lIns="0" tIns="0" rIns="0" bIns="0" rtlCol="0" anchor="t">
            <a:spAutoFit/>
          </a:bodyPr>
          <a:lstStyle/>
          <a:p>
            <a:pPr>
              <a:lnSpc>
                <a:spcPts val="15250"/>
              </a:lnSpc>
            </a:pPr>
            <a:r>
              <a:rPr lang="en-US" sz="16758" spc="83">
                <a:solidFill>
                  <a:srgbClr val="2B2C30"/>
                </a:solidFill>
                <a:latin typeface="Playfair Display"/>
              </a:rPr>
              <a:t>Thank you!</a:t>
            </a:r>
          </a:p>
        </p:txBody>
      </p:sp>
      <p:sp>
        <p:nvSpPr>
          <p:cNvPr id="4" name="TextBox 4"/>
          <p:cNvSpPr txBox="1"/>
          <p:nvPr/>
        </p:nvSpPr>
        <p:spPr>
          <a:xfrm>
            <a:off x="1016407" y="8041303"/>
            <a:ext cx="7862435" cy="1302722"/>
          </a:xfrm>
          <a:prstGeom prst="rect">
            <a:avLst/>
          </a:prstGeom>
        </p:spPr>
        <p:txBody>
          <a:bodyPr lIns="0" tIns="0" rIns="0" bIns="0" rtlCol="0" anchor="t">
            <a:spAutoFit/>
          </a:bodyPr>
          <a:lstStyle/>
          <a:p>
            <a:pPr>
              <a:lnSpc>
                <a:spcPts val="3450"/>
              </a:lnSpc>
            </a:pPr>
            <a:r>
              <a:rPr lang="en-US" sz="2300" dirty="0">
                <a:solidFill>
                  <a:srgbClr val="2B2C30"/>
                </a:solidFill>
                <a:latin typeface="Public Sans"/>
              </a:rPr>
              <a:t>Lab Group-4 (Subgroup-2)</a:t>
            </a:r>
          </a:p>
          <a:p>
            <a:pPr>
              <a:lnSpc>
                <a:spcPts val="3450"/>
              </a:lnSpc>
            </a:pPr>
            <a:r>
              <a:rPr lang="en-US" sz="2300" dirty="0">
                <a:solidFill>
                  <a:srgbClr val="2B2C30"/>
                </a:solidFill>
                <a:latin typeface="Public Sans"/>
              </a:rPr>
              <a:t>Mentor : Khushi Shah</a:t>
            </a:r>
          </a:p>
          <a:p>
            <a:pPr>
              <a:lnSpc>
                <a:spcPts val="3450"/>
              </a:lnSpc>
            </a:pPr>
            <a:r>
              <a:rPr lang="en-US" sz="2300" dirty="0">
                <a:solidFill>
                  <a:srgbClr val="2B2C30"/>
                </a:solidFill>
                <a:latin typeface="Public Sans"/>
              </a:rPr>
              <a:t>Under the guidance of Prof. Yash Vasavada</a:t>
            </a:r>
          </a:p>
        </p:txBody>
      </p:sp>
      <p:sp>
        <p:nvSpPr>
          <p:cNvPr id="6" name="TextBox 5">
            <a:extLst>
              <a:ext uri="{FF2B5EF4-FFF2-40B4-BE49-F238E27FC236}">
                <a16:creationId xmlns:a16="http://schemas.microsoft.com/office/drawing/2014/main" id="{AA78D4D1-64E9-3958-8E69-FCE1CA533288}"/>
              </a:ext>
            </a:extLst>
          </p:cNvPr>
          <p:cNvSpPr txBox="1"/>
          <p:nvPr/>
        </p:nvSpPr>
        <p:spPr>
          <a:xfrm>
            <a:off x="1028706" y="4569603"/>
            <a:ext cx="9356270" cy="663195"/>
          </a:xfrm>
          <a:prstGeom prst="rect">
            <a:avLst/>
          </a:prstGeom>
          <a:noFill/>
        </p:spPr>
        <p:txBody>
          <a:bodyPr wrap="square">
            <a:spAutoFit/>
          </a:bodyPr>
          <a:lstStyle/>
          <a:p>
            <a:pPr>
              <a:lnSpc>
                <a:spcPts val="5200"/>
              </a:lnSpc>
              <a:spcBef>
                <a:spcPct val="0"/>
              </a:spcBef>
            </a:pPr>
            <a:r>
              <a:rPr lang="en-US" sz="2400" b="1" i="0" dirty="0">
                <a:solidFill>
                  <a:srgbClr val="2B2C30"/>
                </a:solidFill>
                <a:effectLst/>
                <a:latin typeface="Public Sans Bold" panose="020B0604020202020204" charset="0"/>
              </a:rPr>
              <a:t>Course : </a:t>
            </a:r>
            <a:r>
              <a:rPr lang="en-US" b="1" i="0" dirty="0">
                <a:solidFill>
                  <a:srgbClr val="2B2C30"/>
                </a:solidFill>
                <a:effectLst/>
                <a:latin typeface="Public Sans Bold" panose="020B0604020202020204" charset="0"/>
              </a:rPr>
              <a:t>CT-216 (INTRODUCTION TO COMMUNICATION SYSTEMS</a:t>
            </a:r>
            <a:r>
              <a:rPr lang="en-US" b="1" i="0" dirty="0">
                <a:solidFill>
                  <a:srgbClr val="2B2C30"/>
                </a:solidFill>
                <a:effectLst/>
              </a:rPr>
              <a:t>)</a:t>
            </a:r>
            <a:endParaRPr lang="en-US" sz="1800" spc="843" dirty="0">
              <a:solidFill>
                <a:srgbClr val="2B2C30"/>
              </a:solidFill>
              <a:latin typeface="Public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2291400"/>
            <a:ext cx="16242893" cy="5656575"/>
          </a:xfrm>
          <a:prstGeom prst="rect">
            <a:avLst/>
          </a:prstGeom>
        </p:spPr>
        <p:txBody>
          <a:bodyPr lIns="0" tIns="0" rIns="0" bIns="0" rtlCol="0" anchor="t">
            <a:spAutoFit/>
          </a:bodyPr>
          <a:lstStyle/>
          <a:p>
            <a:pPr algn="just">
              <a:lnSpc>
                <a:spcPts val="5005"/>
              </a:lnSpc>
            </a:pPr>
            <a:r>
              <a:rPr lang="en-US" sz="3850" spc="19">
                <a:solidFill>
                  <a:srgbClr val="2B2C30"/>
                </a:solidFill>
                <a:latin typeface="Playfair Display"/>
              </a:rPr>
              <a:t>Low-density parity-check (LDPC) codes are a class of linear block codes that were first introduced by Gallager in his PhD thesis in 1960. The name comes from the characteristic of their parity-check matrix which contains only a few 1’s in comparison to the amount of 0’s. </a:t>
            </a:r>
          </a:p>
          <a:p>
            <a:pPr algn="just">
              <a:lnSpc>
                <a:spcPts val="5005"/>
              </a:lnSpc>
            </a:pPr>
            <a:endParaRPr lang="en-US" sz="3850" spc="19">
              <a:solidFill>
                <a:srgbClr val="2B2C30"/>
              </a:solidFill>
              <a:latin typeface="Playfair Display"/>
            </a:endParaRPr>
          </a:p>
          <a:p>
            <a:pPr algn="just">
              <a:lnSpc>
                <a:spcPts val="5005"/>
              </a:lnSpc>
            </a:pPr>
            <a:r>
              <a:rPr lang="en-US" sz="3850" spc="19">
                <a:solidFill>
                  <a:srgbClr val="2B2C30"/>
                </a:solidFill>
                <a:latin typeface="Playfair Display"/>
              </a:rPr>
              <a:t>Their main advantage is that they provide a performance which is very close to the capacity for a lot of different channels and linear time complex algorithms for decoding. Furthermore, they are suited for implementations that make heavy use of parallelism.</a:t>
            </a: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dirty="0">
                <a:solidFill>
                  <a:srgbClr val="2B2C30"/>
                </a:solidFill>
                <a:latin typeface="Public Sans Bold"/>
              </a:rPr>
              <a:t>THEN WHAT IS LDPC ?</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996731" y="2171931"/>
            <a:ext cx="16252429" cy="6384285"/>
          </a:xfrm>
          <a:prstGeom prst="rect">
            <a:avLst/>
          </a:prstGeom>
        </p:spPr>
        <p:txBody>
          <a:bodyPr lIns="0" tIns="0" rIns="0" bIns="0" rtlCol="0" anchor="t">
            <a:spAutoFit/>
          </a:bodyPr>
          <a:lstStyle/>
          <a:p>
            <a:pPr marL="766537" lvl="1" indent="-383268">
              <a:lnSpc>
                <a:spcPts val="4615"/>
              </a:lnSpc>
              <a:buFont typeface="Arial"/>
              <a:buChar char="•"/>
            </a:pPr>
            <a:r>
              <a:rPr lang="en-US" sz="3550" spc="17">
                <a:solidFill>
                  <a:srgbClr val="2B2C30"/>
                </a:solidFill>
                <a:latin typeface="Playfair Display"/>
              </a:rPr>
              <a:t>LDPC stands for “Low Density Parity Check”.</a:t>
            </a:r>
          </a:p>
          <a:p>
            <a:pPr marL="766537" lvl="1" indent="-383268">
              <a:lnSpc>
                <a:spcPts val="4615"/>
              </a:lnSpc>
              <a:buFont typeface="Arial"/>
              <a:buChar char="•"/>
            </a:pPr>
            <a:r>
              <a:rPr lang="en-US" sz="3550" spc="17">
                <a:solidFill>
                  <a:srgbClr val="2B2C30"/>
                </a:solidFill>
                <a:latin typeface="Playfair Display"/>
              </a:rPr>
              <a:t>It is a special class of Linear block code with a sparse parity check matrix also known as LDPC matrix (H).</a:t>
            </a:r>
          </a:p>
          <a:p>
            <a:pPr marL="766537" lvl="1" indent="-383268">
              <a:lnSpc>
                <a:spcPts val="4615"/>
              </a:lnSpc>
              <a:buFont typeface="Arial"/>
              <a:buChar char="•"/>
            </a:pPr>
            <a:r>
              <a:rPr lang="en-US" sz="3550" spc="17">
                <a:solidFill>
                  <a:srgbClr val="2B2C30"/>
                </a:solidFill>
                <a:latin typeface="Playfair Display"/>
              </a:rPr>
              <a:t>In H matrix, there are very few number of 1's as compared to 0's that’s why it is called Low Density Parity Check.</a:t>
            </a:r>
          </a:p>
          <a:p>
            <a:pPr marL="766537" lvl="1" indent="-383268">
              <a:lnSpc>
                <a:spcPts val="4615"/>
              </a:lnSpc>
              <a:buFont typeface="Arial"/>
              <a:buChar char="•"/>
            </a:pPr>
            <a:r>
              <a:rPr lang="en-US" sz="3550" spc="17">
                <a:solidFill>
                  <a:srgbClr val="2B2C30"/>
                </a:solidFill>
                <a:latin typeface="Playfair Display"/>
              </a:rPr>
              <a:t>We represents LDPC codes by Tanner Graphs-a bipartite graphical structure.</a:t>
            </a:r>
          </a:p>
          <a:p>
            <a:pPr marL="766537" lvl="1" indent="-383268">
              <a:lnSpc>
                <a:spcPts val="4615"/>
              </a:lnSpc>
              <a:buFont typeface="Arial"/>
              <a:buChar char="•"/>
            </a:pPr>
            <a:r>
              <a:rPr lang="en-US" sz="3550" spc="17">
                <a:solidFill>
                  <a:srgbClr val="2B2C30"/>
                </a:solidFill>
                <a:latin typeface="Playfair Display"/>
              </a:rPr>
              <a:t>It contains two types of nodes in the graph: Check nodes &amp; Variable nodes.</a:t>
            </a:r>
          </a:p>
          <a:p>
            <a:pPr marL="766537" lvl="1" indent="-383268">
              <a:lnSpc>
                <a:spcPts val="4615"/>
              </a:lnSpc>
              <a:buFont typeface="Arial"/>
              <a:buChar char="•"/>
            </a:pPr>
            <a:r>
              <a:rPr lang="en-US" sz="3550" spc="17">
                <a:solidFill>
                  <a:srgbClr val="2B2C30"/>
                </a:solidFill>
                <a:latin typeface="Playfair Display"/>
              </a:rPr>
              <a:t>Each Check node follows (n, n-1) SPC code.</a:t>
            </a:r>
          </a:p>
          <a:p>
            <a:pPr marL="766537" lvl="1" indent="-383268">
              <a:lnSpc>
                <a:spcPts val="4615"/>
              </a:lnSpc>
              <a:buFont typeface="Arial"/>
              <a:buChar char="•"/>
            </a:pPr>
            <a:r>
              <a:rPr lang="en-US" sz="3550" spc="17">
                <a:solidFill>
                  <a:srgbClr val="2B2C30"/>
                </a:solidFill>
                <a:latin typeface="Playfair Display"/>
              </a:rPr>
              <a:t>Each Variable node follows repetition code.</a:t>
            </a:r>
          </a:p>
          <a:p>
            <a:pPr marL="766537" lvl="1" indent="-383268">
              <a:lnSpc>
                <a:spcPts val="4615"/>
              </a:lnSpc>
              <a:buFont typeface="Arial"/>
              <a:buChar char="•"/>
            </a:pPr>
            <a:r>
              <a:rPr lang="en-US" sz="3550" spc="17">
                <a:solidFill>
                  <a:srgbClr val="2B2C30"/>
                </a:solidFill>
                <a:latin typeface="Playfair Display"/>
              </a:rPr>
              <a:t>We will see it later in this presentation.</a:t>
            </a: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INTRODUCTION TO LDPC CODES</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grpSp>
        <p:nvGrpSpPr>
          <p:cNvPr id="3" name="Group 3"/>
          <p:cNvGrpSpPr/>
          <p:nvPr/>
        </p:nvGrpSpPr>
        <p:grpSpPr>
          <a:xfrm>
            <a:off x="9936879" y="2604121"/>
            <a:ext cx="7773804" cy="5063759"/>
            <a:chOff x="0" y="0"/>
            <a:chExt cx="2364475" cy="1540189"/>
          </a:xfrm>
        </p:grpSpPr>
        <p:sp>
          <p:nvSpPr>
            <p:cNvPr id="4" name="Freeform 4"/>
            <p:cNvSpPr/>
            <p:nvPr/>
          </p:nvSpPr>
          <p:spPr>
            <a:xfrm>
              <a:off x="0" y="0"/>
              <a:ext cx="2364475" cy="1540190"/>
            </a:xfrm>
            <a:custGeom>
              <a:avLst/>
              <a:gdLst/>
              <a:ahLst/>
              <a:cxnLst/>
              <a:rect l="l" t="t" r="r" b="b"/>
              <a:pathLst>
                <a:path w="2364475" h="1540190">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id="5" name="TextBox 5"/>
            <p:cNvSpPr txBox="1"/>
            <p:nvPr/>
          </p:nvSpPr>
          <p:spPr>
            <a:xfrm>
              <a:off x="0" y="-28575"/>
              <a:ext cx="2364475" cy="1568764"/>
            </a:xfrm>
            <a:prstGeom prst="rect">
              <a:avLst/>
            </a:prstGeom>
          </p:spPr>
          <p:txBody>
            <a:bodyPr lIns="68580" tIns="68580" rIns="68580" bIns="68580" rtlCol="0" anchor="ctr"/>
            <a:lstStyle/>
            <a:p>
              <a:pPr algn="ctr">
                <a:lnSpc>
                  <a:spcPts val="1889"/>
                </a:lnSpc>
              </a:pPr>
              <a:endParaRPr/>
            </a:p>
          </p:txBody>
        </p:sp>
      </p:grpSp>
      <p:grpSp>
        <p:nvGrpSpPr>
          <p:cNvPr id="6" name="Group 6"/>
          <p:cNvGrpSpPr/>
          <p:nvPr/>
        </p:nvGrpSpPr>
        <p:grpSpPr>
          <a:xfrm>
            <a:off x="10547577" y="2977459"/>
            <a:ext cx="6552408" cy="4317083"/>
            <a:chOff x="0" y="0"/>
            <a:chExt cx="8736544" cy="5756111"/>
          </a:xfrm>
        </p:grpSpPr>
        <p:pic>
          <p:nvPicPr>
            <p:cNvPr id="7" name="Picture 7"/>
            <p:cNvPicPr>
              <a:picLocks noChangeAspect="1"/>
            </p:cNvPicPr>
            <p:nvPr/>
          </p:nvPicPr>
          <p:blipFill>
            <a:blip r:embed="rId2"/>
            <a:srcRect t="8821" b="8821"/>
            <a:stretch>
              <a:fillRect/>
            </a:stretch>
          </p:blipFill>
          <p:spPr>
            <a:xfrm>
              <a:off x="0" y="0"/>
              <a:ext cx="8736544" cy="5756111"/>
            </a:xfrm>
            <a:prstGeom prst="rect">
              <a:avLst/>
            </a:prstGeom>
          </p:spPr>
        </p:pic>
      </p:grpSp>
      <p:sp>
        <p:nvSpPr>
          <p:cNvPr id="8" name="TextBox 8"/>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REPRESENTATION OF LDPC</a:t>
            </a:r>
          </a:p>
        </p:txBody>
      </p:sp>
      <p:sp>
        <p:nvSpPr>
          <p:cNvPr id="9" name="TextBox 9"/>
          <p:cNvSpPr txBox="1"/>
          <p:nvPr/>
        </p:nvSpPr>
        <p:spPr>
          <a:xfrm>
            <a:off x="1028700" y="2361945"/>
            <a:ext cx="8648709" cy="5305935"/>
          </a:xfrm>
          <a:prstGeom prst="rect">
            <a:avLst/>
          </a:prstGeom>
        </p:spPr>
        <p:txBody>
          <a:bodyPr lIns="0" tIns="0" rIns="0" bIns="0" rtlCol="0" anchor="t">
            <a:spAutoFit/>
          </a:bodyPr>
          <a:lstStyle/>
          <a:p>
            <a:pPr>
              <a:lnSpc>
                <a:spcPts val="7105"/>
              </a:lnSpc>
            </a:pPr>
            <a:r>
              <a:rPr lang="en-US" sz="3799">
                <a:solidFill>
                  <a:srgbClr val="2B2C30"/>
                </a:solidFill>
                <a:latin typeface="Public Sans"/>
              </a:rPr>
              <a:t>There are 2 different ways of representing LDPC code:</a:t>
            </a:r>
          </a:p>
          <a:p>
            <a:pPr marL="820414" lvl="1" indent="-410207">
              <a:lnSpc>
                <a:spcPts val="7105"/>
              </a:lnSpc>
              <a:buFont typeface="Arial"/>
              <a:buChar char="•"/>
            </a:pPr>
            <a:r>
              <a:rPr lang="en-US" sz="3799">
                <a:solidFill>
                  <a:srgbClr val="2B2C30"/>
                </a:solidFill>
                <a:latin typeface="Public Sans"/>
              </a:rPr>
              <a:t>Linear block codes that are used via matrices </a:t>
            </a:r>
          </a:p>
          <a:p>
            <a:pPr marL="820414" lvl="1" indent="-410207">
              <a:lnSpc>
                <a:spcPts val="7105"/>
              </a:lnSpc>
              <a:buFont typeface="Arial"/>
              <a:buChar char="•"/>
            </a:pPr>
            <a:r>
              <a:rPr lang="en-US" sz="3799">
                <a:solidFill>
                  <a:srgbClr val="2B2C30"/>
                </a:solidFill>
                <a:latin typeface="Public Sans"/>
              </a:rPr>
              <a:t>Second possibility is a graphical representation (Tanner Graph)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6365</Words>
  <Application>Microsoft Office PowerPoint</Application>
  <PresentationFormat>Custom</PresentationFormat>
  <Paragraphs>599</Paragraphs>
  <Slides>68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Playfair Display</vt:lpstr>
      <vt:lpstr>Calibri</vt:lpstr>
      <vt:lpstr>Playfair Display Bold</vt:lpstr>
      <vt:lpstr>Public Sans</vt:lpstr>
      <vt:lpstr>Public Sans Bold</vt:lpstr>
      <vt:lpstr>Arial</vt:lpstr>
      <vt:lpstr>Fredoka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dc:creator>Siddhant Gupta</dc:creator>
  <cp:lastModifiedBy>zeel ghori</cp:lastModifiedBy>
  <cp:revision>3</cp:revision>
  <dcterms:created xsi:type="dcterms:W3CDTF">2006-08-16T00:00:00Z</dcterms:created>
  <dcterms:modified xsi:type="dcterms:W3CDTF">2024-04-17T17:44:41Z</dcterms:modified>
  <dc:identifier>DAGCSFHCoFk</dc:identifier>
</cp:coreProperties>
</file>